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122" r:id="rId1"/>
  </p:sldMasterIdLst>
  <p:notesMasterIdLst>
    <p:notesMasterId r:id="rId33"/>
  </p:notesMasterIdLst>
  <p:sldIdLst>
    <p:sldId id="357" r:id="rId2"/>
    <p:sldId id="364" r:id="rId3"/>
    <p:sldId id="400" r:id="rId4"/>
    <p:sldId id="372" r:id="rId5"/>
    <p:sldId id="385" r:id="rId6"/>
    <p:sldId id="383" r:id="rId7"/>
    <p:sldId id="382" r:id="rId8"/>
    <p:sldId id="387" r:id="rId9"/>
    <p:sldId id="389" r:id="rId10"/>
    <p:sldId id="398" r:id="rId11"/>
    <p:sldId id="390" r:id="rId12"/>
    <p:sldId id="391" r:id="rId13"/>
    <p:sldId id="392" r:id="rId14"/>
    <p:sldId id="393" r:id="rId15"/>
    <p:sldId id="394" r:id="rId16"/>
    <p:sldId id="395" r:id="rId17"/>
    <p:sldId id="399" r:id="rId18"/>
    <p:sldId id="379" r:id="rId19"/>
    <p:sldId id="397" r:id="rId20"/>
    <p:sldId id="401" r:id="rId21"/>
    <p:sldId id="402" r:id="rId22"/>
    <p:sldId id="403" r:id="rId23"/>
    <p:sldId id="411" r:id="rId24"/>
    <p:sldId id="404" r:id="rId25"/>
    <p:sldId id="405" r:id="rId26"/>
    <p:sldId id="406" r:id="rId27"/>
    <p:sldId id="407" r:id="rId28"/>
    <p:sldId id="408" r:id="rId29"/>
    <p:sldId id="410" r:id="rId30"/>
    <p:sldId id="381" r:id="rId31"/>
    <p:sldId id="409" r:id="rId32"/>
  </p:sldIdLst>
  <p:sldSz cx="24384000" cy="13716000"/>
  <p:notesSz cx="6858000" cy="9144000"/>
  <p:embeddedFontLst>
    <p:embeddedFont>
      <p:font typeface="Helvetica Neue" panose="02000503000000020004" pitchFamily="2" charset="0"/>
      <p:bold r:id="rId34"/>
    </p:embeddedFont>
    <p:embeddedFont>
      <p:font typeface="Montserrat" pitchFamily="2" charset="77"/>
      <p:regular r:id="rId35"/>
      <p:bold r:id="rId36"/>
      <p:italic r:id="rId37"/>
      <p:boldItalic r:id="rId38"/>
    </p:embeddedFont>
    <p:embeddedFont>
      <p:font typeface="Montserrat Black" pitchFamily="2" charset="77"/>
      <p:bold r:id="rId39"/>
      <p:italic r:id="rId40"/>
      <p:boldItalic r:id="rId41"/>
    </p:embeddedFont>
    <p:embeddedFont>
      <p:font typeface="Roboto Mono" pitchFamily="2" charset="0"/>
      <p:regular r:id="rId42"/>
      <p:bold r:id="rId43"/>
      <p:italic r:id="rId44"/>
      <p:boldItalic r:id="rId45"/>
    </p:embeddedFont>
  </p:embeddedFontLst>
  <p:defaultTextStyle>
    <a:defPPr>
      <a:defRPr lang="ru-RU"/>
    </a:defPPr>
    <a:lvl1pPr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5pPr>
    <a:lvl6pPr marL="22860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6pPr>
    <a:lvl7pPr marL="27432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7pPr>
    <a:lvl8pPr marL="32004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8pPr>
    <a:lvl9pPr marL="36576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60"/>
  </p:normalViewPr>
  <p:slideViewPr>
    <p:cSldViewPr snapToGrid="0">
      <p:cViewPr varScale="1">
        <p:scale>
          <a:sx n="53" d="100"/>
          <a:sy n="53" d="100"/>
        </p:scale>
        <p:origin x="25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hape 59">
            <a:extLst>
              <a:ext uri="{FF2B5EF4-FFF2-40B4-BE49-F238E27FC236}">
                <a16:creationId xmlns:a16="http://schemas.microsoft.com/office/drawing/2014/main" id="{92E89B5C-0803-F344-94D3-F0457FF0C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5603" name="Shape 60">
            <a:extLst>
              <a:ext uri="{FF2B5EF4-FFF2-40B4-BE49-F238E27FC236}">
                <a16:creationId xmlns:a16="http://schemas.microsoft.com/office/drawing/2014/main" id="{11EA3584-07E8-D449-8908-0C21CEA7D87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>
              <a:sym typeface="Helvetica Neue" panose="020005030000000200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anose="02000503000000020004" pitchFamily="2" charset="0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anose="02000503000000020004" pitchFamily="2" charset="0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anose="02000503000000020004" pitchFamily="2" charset="0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anose="02000503000000020004" pitchFamily="2" charset="0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anose="02000503000000020004" pitchFamily="2" charset="0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0A83-116B-1D4E-8F13-0361BDAD33B8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5941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0A83-116B-1D4E-8F13-0361BDAD33B8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62433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0A83-116B-1D4E-8F13-0361BDAD33B8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192372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6">
            <a:extLst>
              <a:ext uri="{FF2B5EF4-FFF2-40B4-BE49-F238E27FC236}">
                <a16:creationId xmlns:a16="http://schemas.microsoft.com/office/drawing/2014/main" id="{A8E249F5-22FB-204C-A123-728ADD500D47}"/>
              </a:ext>
            </a:extLst>
          </p:cNvPr>
          <p:cNvSpPr>
            <a:spLocks/>
          </p:cNvSpPr>
          <p:nvPr userDrawn="1"/>
        </p:nvSpPr>
        <p:spPr bwMode="auto">
          <a:xfrm>
            <a:off x="14835188" y="-4792663"/>
            <a:ext cx="19591337" cy="22086888"/>
          </a:xfrm>
          <a:custGeom>
            <a:avLst/>
            <a:gdLst>
              <a:gd name="T0" fmla="*/ 15523573 w 19594287"/>
              <a:gd name="T1" fmla="*/ 11611577 h 22088062"/>
              <a:gd name="T2" fmla="*/ 19653700 w 19594287"/>
              <a:gd name="T3" fmla="*/ 12965074 h 22088062"/>
              <a:gd name="T4" fmla="*/ 13672138 w 19594287"/>
              <a:gd name="T5" fmla="*/ 10649882 h 22088062"/>
              <a:gd name="T6" fmla="*/ 15203133 w 19594287"/>
              <a:gd name="T7" fmla="*/ 7978507 h 22088062"/>
              <a:gd name="T8" fmla="*/ 17944682 w 19594287"/>
              <a:gd name="T9" fmla="*/ 2956322 h 22088062"/>
              <a:gd name="T10" fmla="*/ 13244884 w 19594287"/>
              <a:gd name="T11" fmla="*/ 4844094 h 22088062"/>
              <a:gd name="T12" fmla="*/ 11713890 w 19594287"/>
              <a:gd name="T13" fmla="*/ 8690873 h 22088062"/>
              <a:gd name="T14" fmla="*/ 12461585 w 19594287"/>
              <a:gd name="T15" fmla="*/ 6838719 h 22088062"/>
              <a:gd name="T16" fmla="*/ 12212353 w 19594287"/>
              <a:gd name="T17" fmla="*/ 3846781 h 22088062"/>
              <a:gd name="T18" fmla="*/ 10218499 w 19594287"/>
              <a:gd name="T19" fmla="*/ 1246643 h 22088062"/>
              <a:gd name="T20" fmla="*/ 9826850 w 19594287"/>
              <a:gd name="T21" fmla="*/ 3419359 h 22088062"/>
              <a:gd name="T22" fmla="*/ 9435200 w 19594287"/>
              <a:gd name="T23" fmla="*/ 1246643 h 22088062"/>
              <a:gd name="T24" fmla="*/ 7441346 w 19594287"/>
              <a:gd name="T25" fmla="*/ 3846781 h 22088062"/>
              <a:gd name="T26" fmla="*/ 7227719 w 19594287"/>
              <a:gd name="T27" fmla="*/ 6838719 h 22088062"/>
              <a:gd name="T28" fmla="*/ 7975415 w 19594287"/>
              <a:gd name="T29" fmla="*/ 8690873 h 22088062"/>
              <a:gd name="T30" fmla="*/ 6444419 w 19594287"/>
              <a:gd name="T31" fmla="*/ 4844094 h 22088062"/>
              <a:gd name="T32" fmla="*/ 1744621 w 19594287"/>
              <a:gd name="T33" fmla="*/ 2956322 h 22088062"/>
              <a:gd name="T34" fmla="*/ 4450567 w 19594287"/>
              <a:gd name="T35" fmla="*/ 7978507 h 22088062"/>
              <a:gd name="T36" fmla="*/ 6017166 w 19594287"/>
              <a:gd name="T37" fmla="*/ 10649882 h 22088062"/>
              <a:gd name="T38" fmla="*/ 0 w 19594287"/>
              <a:gd name="T39" fmla="*/ 12965074 h 22088062"/>
              <a:gd name="T40" fmla="*/ 4130126 w 19594287"/>
              <a:gd name="T41" fmla="*/ 11611577 h 22088062"/>
              <a:gd name="T42" fmla="*/ 7975415 w 19594287"/>
              <a:gd name="T43" fmla="*/ 11504720 h 22088062"/>
              <a:gd name="T44" fmla="*/ 4450567 w 19594287"/>
              <a:gd name="T45" fmla="*/ 16135103 h 22088062"/>
              <a:gd name="T46" fmla="*/ 1780227 w 19594287"/>
              <a:gd name="T47" fmla="*/ 20658634 h 22088062"/>
              <a:gd name="T48" fmla="*/ 6444419 w 19594287"/>
              <a:gd name="T49" fmla="*/ 18806478 h 22088062"/>
              <a:gd name="T50" fmla="*/ 7975415 w 19594287"/>
              <a:gd name="T51" fmla="*/ 15422737 h 22088062"/>
              <a:gd name="T52" fmla="*/ 7227719 w 19594287"/>
              <a:gd name="T53" fmla="*/ 17274892 h 22088062"/>
              <a:gd name="T54" fmla="*/ 9826850 w 19594287"/>
              <a:gd name="T55" fmla="*/ 21620330 h 22088062"/>
              <a:gd name="T56" fmla="*/ 12461585 w 19594287"/>
              <a:gd name="T57" fmla="*/ 17274892 h 22088062"/>
              <a:gd name="T58" fmla="*/ 11713890 w 19594287"/>
              <a:gd name="T59" fmla="*/ 15422737 h 22088062"/>
              <a:gd name="T60" fmla="*/ 13244884 w 19594287"/>
              <a:gd name="T61" fmla="*/ 18806478 h 22088062"/>
              <a:gd name="T62" fmla="*/ 17909076 w 19594287"/>
              <a:gd name="T63" fmla="*/ 20658634 h 22088062"/>
              <a:gd name="T64" fmla="*/ 15238737 w 19594287"/>
              <a:gd name="T65" fmla="*/ 16135103 h 22088062"/>
              <a:gd name="T66" fmla="*/ 11713890 w 19594287"/>
              <a:gd name="T67" fmla="*/ 11504720 h 220880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9594287" h="22088062">
                <a:moveTo>
                  <a:pt x="13680375" y="13466592"/>
                </a:moveTo>
                <a:lnTo>
                  <a:pt x="15532925" y="11614045"/>
                </a:lnTo>
                <a:lnTo>
                  <a:pt x="18276126" y="14357240"/>
                </a:lnTo>
                <a:lnTo>
                  <a:pt x="19665540" y="12967830"/>
                </a:lnTo>
                <a:lnTo>
                  <a:pt x="15532925" y="8799599"/>
                </a:lnTo>
                <a:lnTo>
                  <a:pt x="13680375" y="10652146"/>
                </a:lnTo>
                <a:lnTo>
                  <a:pt x="13110359" y="10117757"/>
                </a:lnTo>
                <a:lnTo>
                  <a:pt x="15212292" y="7980203"/>
                </a:lnTo>
                <a:lnTo>
                  <a:pt x="15212292" y="5664519"/>
                </a:lnTo>
                <a:lnTo>
                  <a:pt x="17955492" y="2956950"/>
                </a:lnTo>
                <a:lnTo>
                  <a:pt x="16566079" y="1531914"/>
                </a:lnTo>
                <a:lnTo>
                  <a:pt x="13252863" y="4845124"/>
                </a:lnTo>
                <a:lnTo>
                  <a:pt x="13252863" y="7160808"/>
                </a:lnTo>
                <a:lnTo>
                  <a:pt x="11720947" y="8692721"/>
                </a:lnTo>
                <a:lnTo>
                  <a:pt x="11150930" y="8122707"/>
                </a:lnTo>
                <a:lnTo>
                  <a:pt x="12469092" y="6840175"/>
                </a:lnTo>
                <a:lnTo>
                  <a:pt x="10830297" y="5237008"/>
                </a:lnTo>
                <a:lnTo>
                  <a:pt x="12219710" y="3847598"/>
                </a:lnTo>
                <a:lnTo>
                  <a:pt x="12219710" y="0"/>
                </a:lnTo>
                <a:lnTo>
                  <a:pt x="10224655" y="1246907"/>
                </a:lnTo>
                <a:lnTo>
                  <a:pt x="10224655" y="3028202"/>
                </a:lnTo>
                <a:lnTo>
                  <a:pt x="9832770" y="3420087"/>
                </a:lnTo>
                <a:lnTo>
                  <a:pt x="9440884" y="3028202"/>
                </a:lnTo>
                <a:lnTo>
                  <a:pt x="9440884" y="1246907"/>
                </a:lnTo>
                <a:lnTo>
                  <a:pt x="7445829" y="0"/>
                </a:lnTo>
                <a:lnTo>
                  <a:pt x="7445829" y="3847598"/>
                </a:lnTo>
                <a:lnTo>
                  <a:pt x="8835242" y="5237008"/>
                </a:lnTo>
                <a:lnTo>
                  <a:pt x="7232073" y="6840175"/>
                </a:lnTo>
                <a:lnTo>
                  <a:pt x="8514608" y="8122707"/>
                </a:lnTo>
                <a:lnTo>
                  <a:pt x="7980219" y="8692721"/>
                </a:lnTo>
                <a:lnTo>
                  <a:pt x="6448302" y="7160808"/>
                </a:lnTo>
                <a:lnTo>
                  <a:pt x="6448302" y="4845124"/>
                </a:lnTo>
                <a:lnTo>
                  <a:pt x="3170712" y="1531914"/>
                </a:lnTo>
                <a:lnTo>
                  <a:pt x="1745673" y="2956950"/>
                </a:lnTo>
                <a:lnTo>
                  <a:pt x="4453247" y="5664519"/>
                </a:lnTo>
                <a:lnTo>
                  <a:pt x="4453247" y="7980203"/>
                </a:lnTo>
                <a:lnTo>
                  <a:pt x="6555180" y="10117757"/>
                </a:lnTo>
                <a:lnTo>
                  <a:pt x="6020790" y="10652146"/>
                </a:lnTo>
                <a:lnTo>
                  <a:pt x="4132614" y="8799599"/>
                </a:lnTo>
                <a:lnTo>
                  <a:pt x="0" y="12967830"/>
                </a:lnTo>
                <a:lnTo>
                  <a:pt x="1389413" y="14357240"/>
                </a:lnTo>
                <a:lnTo>
                  <a:pt x="4132614" y="11614045"/>
                </a:lnTo>
                <a:lnTo>
                  <a:pt x="6020790" y="13466592"/>
                </a:lnTo>
                <a:lnTo>
                  <a:pt x="7980219" y="11507168"/>
                </a:lnTo>
                <a:lnTo>
                  <a:pt x="8514608" y="12077183"/>
                </a:lnTo>
                <a:lnTo>
                  <a:pt x="4453247" y="16138535"/>
                </a:lnTo>
                <a:lnTo>
                  <a:pt x="4453247" y="17991082"/>
                </a:lnTo>
                <a:lnTo>
                  <a:pt x="1781299" y="20663026"/>
                </a:lnTo>
                <a:lnTo>
                  <a:pt x="3206338" y="22052436"/>
                </a:lnTo>
                <a:lnTo>
                  <a:pt x="6448302" y="18810478"/>
                </a:lnTo>
                <a:lnTo>
                  <a:pt x="6448302" y="16957930"/>
                </a:lnTo>
                <a:lnTo>
                  <a:pt x="7980219" y="15426017"/>
                </a:lnTo>
                <a:lnTo>
                  <a:pt x="8514608" y="15960406"/>
                </a:lnTo>
                <a:lnTo>
                  <a:pt x="7232073" y="17278564"/>
                </a:lnTo>
                <a:lnTo>
                  <a:pt x="7232073" y="19986132"/>
                </a:lnTo>
                <a:lnTo>
                  <a:pt x="9832770" y="21624926"/>
                </a:lnTo>
                <a:lnTo>
                  <a:pt x="12469092" y="19986132"/>
                </a:lnTo>
                <a:lnTo>
                  <a:pt x="12469092" y="17278564"/>
                </a:lnTo>
                <a:lnTo>
                  <a:pt x="11150930" y="15960406"/>
                </a:lnTo>
                <a:lnTo>
                  <a:pt x="11720947" y="15426017"/>
                </a:lnTo>
                <a:lnTo>
                  <a:pt x="13252863" y="16957930"/>
                </a:lnTo>
                <a:lnTo>
                  <a:pt x="13252863" y="18810478"/>
                </a:lnTo>
                <a:lnTo>
                  <a:pt x="16494827" y="22088062"/>
                </a:lnTo>
                <a:lnTo>
                  <a:pt x="17919866" y="20663026"/>
                </a:lnTo>
                <a:lnTo>
                  <a:pt x="15247918" y="17991082"/>
                </a:lnTo>
                <a:lnTo>
                  <a:pt x="15247918" y="16138535"/>
                </a:lnTo>
                <a:lnTo>
                  <a:pt x="11150930" y="12077183"/>
                </a:lnTo>
                <a:lnTo>
                  <a:pt x="11720947" y="11507168"/>
                </a:lnTo>
                <a:lnTo>
                  <a:pt x="13680375" y="13466592"/>
                </a:lnTo>
                <a:close/>
              </a:path>
            </a:pathLst>
          </a:custGeom>
          <a:gradFill rotWithShape="0">
            <a:gsLst>
              <a:gs pos="0">
                <a:srgbClr val="FF002C"/>
              </a:gs>
              <a:gs pos="100000">
                <a:srgbClr val="E114A0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44840D04-410D-41D5-8AFF-DDC73867261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79859" y="8861107"/>
            <a:ext cx="15830884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EDEBF000-811D-4C6F-92D6-3950491D49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9700" y="2493188"/>
            <a:ext cx="15831043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0" i="0" cap="all" spc="600" baseline="0">
                <a:solidFill>
                  <a:schemeClr val="tx1"/>
                </a:solidFill>
                <a:latin typeface="Montserrat Black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9" name="Текст 12">
            <a:extLst>
              <a:ext uri="{FF2B5EF4-FFF2-40B4-BE49-F238E27FC236}">
                <a16:creationId xmlns:a16="http://schemas.microsoft.com/office/drawing/2014/main" id="{31DC1211-EE33-4832-8E7D-857A65DE42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700" y="3937359"/>
            <a:ext cx="15831043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0" i="0" cap="all" spc="600" baseline="0">
                <a:solidFill>
                  <a:schemeClr val="tx1"/>
                </a:solidFill>
                <a:latin typeface="Montserrat" panose="00000500000000000000" pitchFamily="2" charset="-52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4BE80C-9D55-CF49-BD86-8CFA4B070815}"/>
              </a:ext>
            </a:extLst>
          </p:cNvPr>
          <p:cNvSpPr txBox="1"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317AD4-E6F2-2446-84BD-84DDC09CD3C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7832998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92C3FEA9-B232-E84E-83E4-09AB50C1F5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0" y="1858963"/>
            <a:ext cx="2559050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Текст 12">
            <a:extLst>
              <a:ext uri="{FF2B5EF4-FFF2-40B4-BE49-F238E27FC236}">
                <a16:creationId xmlns:a16="http://schemas.microsoft.com/office/drawing/2014/main" id="{050B6051-21CD-4221-9DDC-437F10397F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79700" y="4365285"/>
            <a:ext cx="13784529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33CFAB14-38EA-4ED3-9A18-25F89F863D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700" y="2074088"/>
            <a:ext cx="1587458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0" i="0" cap="all" spc="600" baseline="0">
                <a:solidFill>
                  <a:schemeClr val="tx1"/>
                </a:solidFill>
                <a:latin typeface="Montserrat Black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Текст 12">
            <a:extLst>
              <a:ext uri="{FF2B5EF4-FFF2-40B4-BE49-F238E27FC236}">
                <a16:creationId xmlns:a16="http://schemas.microsoft.com/office/drawing/2014/main" id="{885E1A55-1A4D-41D8-B1F4-1E935917CB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79700" y="3271520"/>
            <a:ext cx="1378452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cap="none" spc="600" baseline="0">
                <a:solidFill>
                  <a:schemeClr val="tx1"/>
                </a:solidFill>
                <a:latin typeface="Montserrat Black" panose="00000A00000000000000" pitchFamily="2" charset="-52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39B1B1F2-785B-431D-9260-12C1C5E752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79700" y="6069568"/>
            <a:ext cx="13784529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0059541-5079-43C1-8449-82EE92315C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799334" y="2955885"/>
            <a:ext cx="6971282" cy="8091488"/>
          </a:xfrm>
          <a:custGeom>
            <a:avLst/>
            <a:gdLst>
              <a:gd name="connsiteX0" fmla="*/ 4596509 w 6971282"/>
              <a:gd name="connsiteY0" fmla="*/ 555764 h 8091488"/>
              <a:gd name="connsiteX1" fmla="*/ 4636538 w 6971282"/>
              <a:gd name="connsiteY1" fmla="*/ 575790 h 8091488"/>
              <a:gd name="connsiteX2" fmla="*/ 4617062 w 6971282"/>
              <a:gd name="connsiteY2" fmla="*/ 595266 h 8091488"/>
              <a:gd name="connsiteX3" fmla="*/ 4617062 w 6971282"/>
              <a:gd name="connsiteY3" fmla="*/ 741823 h 8091488"/>
              <a:gd name="connsiteX4" fmla="*/ 4759763 w 6971282"/>
              <a:gd name="connsiteY4" fmla="*/ 830529 h 8091488"/>
              <a:gd name="connsiteX5" fmla="*/ 4902463 w 6971282"/>
              <a:gd name="connsiteY5" fmla="*/ 741823 h 8091488"/>
              <a:gd name="connsiteX6" fmla="*/ 4902463 w 6971282"/>
              <a:gd name="connsiteY6" fmla="*/ 708832 h 8091488"/>
              <a:gd name="connsiteX7" fmla="*/ 5038806 w 6971282"/>
              <a:gd name="connsiteY7" fmla="*/ 777044 h 8091488"/>
              <a:gd name="connsiteX8" fmla="*/ 4759763 w 6971282"/>
              <a:gd name="connsiteY8" fmla="*/ 939069 h 8091488"/>
              <a:gd name="connsiteX9" fmla="*/ 4477668 w 6971282"/>
              <a:gd name="connsiteY9" fmla="*/ 775432 h 8091488"/>
              <a:gd name="connsiteX10" fmla="*/ 4574638 w 6971282"/>
              <a:gd name="connsiteY10" fmla="*/ 678737 h 8091488"/>
              <a:gd name="connsiteX11" fmla="*/ 4574638 w 6971282"/>
              <a:gd name="connsiteY11" fmla="*/ 577635 h 8091488"/>
              <a:gd name="connsiteX12" fmla="*/ 4318693 w 6971282"/>
              <a:gd name="connsiteY12" fmla="*/ 416773 h 8091488"/>
              <a:gd name="connsiteX13" fmla="*/ 4494233 w 6971282"/>
              <a:gd name="connsiteY13" fmla="*/ 504596 h 8091488"/>
              <a:gd name="connsiteX14" fmla="*/ 4466373 w 6971282"/>
              <a:gd name="connsiteY14" fmla="*/ 532455 h 8091488"/>
              <a:gd name="connsiteX15" fmla="*/ 4466097 w 6971282"/>
              <a:gd name="connsiteY15" fmla="*/ 633558 h 8091488"/>
              <a:gd name="connsiteX16" fmla="*/ 4379871 w 6971282"/>
              <a:gd name="connsiteY16" fmla="*/ 719784 h 8091488"/>
              <a:gd name="connsiteX17" fmla="*/ 4184828 w 6971282"/>
              <a:gd name="connsiteY17" fmla="*/ 607111 h 8091488"/>
              <a:gd name="connsiteX18" fmla="*/ 4185104 w 6971282"/>
              <a:gd name="connsiteY18" fmla="*/ 550362 h 8091488"/>
              <a:gd name="connsiteX19" fmla="*/ 4184582 w 6971282"/>
              <a:gd name="connsiteY19" fmla="*/ 349678 h 8091488"/>
              <a:gd name="connsiteX20" fmla="*/ 4216717 w 6971282"/>
              <a:gd name="connsiteY20" fmla="*/ 365755 h 8091488"/>
              <a:gd name="connsiteX21" fmla="*/ 4184553 w 6971282"/>
              <a:gd name="connsiteY21" fmla="*/ 398019 h 8091488"/>
              <a:gd name="connsiteX22" fmla="*/ 3485641 w 6971282"/>
              <a:gd name="connsiteY22" fmla="*/ 0 h 8091488"/>
              <a:gd name="connsiteX23" fmla="*/ 4076288 w 6971282"/>
              <a:gd name="connsiteY23" fmla="*/ 295499 h 8091488"/>
              <a:gd name="connsiteX24" fmla="*/ 4076288 w 6971282"/>
              <a:gd name="connsiteY24" fmla="*/ 669922 h 8091488"/>
              <a:gd name="connsiteX25" fmla="*/ 4759763 w 6971282"/>
              <a:gd name="connsiteY25" fmla="*/ 1064414 h 8091488"/>
              <a:gd name="connsiteX26" fmla="*/ 5155948 w 6971282"/>
              <a:gd name="connsiteY26" fmla="*/ 835649 h 8091488"/>
              <a:gd name="connsiteX27" fmla="*/ 6971282 w 6971282"/>
              <a:gd name="connsiteY27" fmla="*/ 1743855 h 8091488"/>
              <a:gd name="connsiteX28" fmla="*/ 6971282 w 6971282"/>
              <a:gd name="connsiteY28" fmla="*/ 6347633 h 8091488"/>
              <a:gd name="connsiteX29" fmla="*/ 3485641 w 6971282"/>
              <a:gd name="connsiteY29" fmla="*/ 8091488 h 8091488"/>
              <a:gd name="connsiteX30" fmla="*/ 0 w 6971282"/>
              <a:gd name="connsiteY30" fmla="*/ 6347633 h 8091488"/>
              <a:gd name="connsiteX31" fmla="*/ 0 w 6971282"/>
              <a:gd name="connsiteY31" fmla="*/ 1743855 h 809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971282" h="8091488">
                <a:moveTo>
                  <a:pt x="4596509" y="555764"/>
                </a:moveTo>
                <a:lnTo>
                  <a:pt x="4636538" y="575790"/>
                </a:lnTo>
                <a:lnTo>
                  <a:pt x="4617062" y="595266"/>
                </a:lnTo>
                <a:lnTo>
                  <a:pt x="4617062" y="741823"/>
                </a:lnTo>
                <a:lnTo>
                  <a:pt x="4759763" y="830529"/>
                </a:lnTo>
                <a:lnTo>
                  <a:pt x="4902463" y="741823"/>
                </a:lnTo>
                <a:lnTo>
                  <a:pt x="4902463" y="708832"/>
                </a:lnTo>
                <a:lnTo>
                  <a:pt x="5038806" y="777044"/>
                </a:lnTo>
                <a:lnTo>
                  <a:pt x="4759763" y="939069"/>
                </a:lnTo>
                <a:lnTo>
                  <a:pt x="4477668" y="775432"/>
                </a:lnTo>
                <a:lnTo>
                  <a:pt x="4574638" y="678737"/>
                </a:lnTo>
                <a:lnTo>
                  <a:pt x="4574638" y="577635"/>
                </a:lnTo>
                <a:close/>
                <a:moveTo>
                  <a:pt x="4318693" y="416773"/>
                </a:moveTo>
                <a:lnTo>
                  <a:pt x="4494233" y="504596"/>
                </a:lnTo>
                <a:lnTo>
                  <a:pt x="4466373" y="532455"/>
                </a:lnTo>
                <a:lnTo>
                  <a:pt x="4466097" y="633558"/>
                </a:lnTo>
                <a:lnTo>
                  <a:pt x="4379871" y="719784"/>
                </a:lnTo>
                <a:lnTo>
                  <a:pt x="4184828" y="607111"/>
                </a:lnTo>
                <a:lnTo>
                  <a:pt x="4185104" y="550362"/>
                </a:lnTo>
                <a:close/>
                <a:moveTo>
                  <a:pt x="4184582" y="349678"/>
                </a:moveTo>
                <a:lnTo>
                  <a:pt x="4216717" y="365755"/>
                </a:lnTo>
                <a:lnTo>
                  <a:pt x="4184553" y="398019"/>
                </a:lnTo>
                <a:close/>
                <a:moveTo>
                  <a:pt x="3485641" y="0"/>
                </a:moveTo>
                <a:lnTo>
                  <a:pt x="4076288" y="295499"/>
                </a:lnTo>
                <a:lnTo>
                  <a:pt x="4076288" y="669922"/>
                </a:lnTo>
                <a:lnTo>
                  <a:pt x="4759763" y="1064414"/>
                </a:lnTo>
                <a:lnTo>
                  <a:pt x="5155948" y="835649"/>
                </a:lnTo>
                <a:lnTo>
                  <a:pt x="6971282" y="1743855"/>
                </a:lnTo>
                <a:lnTo>
                  <a:pt x="6971282" y="6347633"/>
                </a:lnTo>
                <a:lnTo>
                  <a:pt x="3485641" y="8091488"/>
                </a:lnTo>
                <a:lnTo>
                  <a:pt x="0" y="6347633"/>
                </a:lnTo>
                <a:lnTo>
                  <a:pt x="0" y="174385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8255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2000" b="1" baseline="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 Mono Light" pitchFamily="2" charset="0"/>
                <a:ea typeface="Roboto Mono Light" pitchFamily="2" charset="0"/>
                <a:cs typeface="Helvetica Neue"/>
                <a:sym typeface="Helvetica Neue"/>
              </a:defRPr>
            </a:lvl1pPr>
          </a:lstStyle>
          <a:p>
            <a:pPr lvl="0"/>
            <a:r>
              <a:rPr lang="en-US" noProof="0" dirty="0">
                <a:sym typeface="Helvetica Neue"/>
              </a:rPr>
              <a:t>Click icon to add picture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942B7D8-A05C-064A-AEFD-C5D5BB224185}"/>
              </a:ext>
            </a:extLst>
          </p:cNvPr>
          <p:cNvSpPr txBox="1"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98A33-71BB-7C4F-B835-48F6FA30C72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886254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192000" y="-1"/>
            <a:ext cx="12192000" cy="137414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 sz="20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Mono Light" pitchFamily="2" charset="0"/>
                <a:ea typeface="Roboto Mono Light" pitchFamily="2" charset="0"/>
              </a:defRPr>
            </a:lvl1pPr>
          </a:lstStyle>
          <a:p>
            <a:pPr lvl="0"/>
            <a:r>
              <a:rPr lang="en-US" noProof="0" dirty="0">
                <a:sym typeface="Helvetica Neue"/>
              </a:rPr>
              <a:t>Click icon to add picture</a:t>
            </a:r>
          </a:p>
        </p:txBody>
      </p:sp>
      <p:sp>
        <p:nvSpPr>
          <p:cNvPr id="5" name="Текст 12">
            <a:extLst>
              <a:ext uri="{FF2B5EF4-FFF2-40B4-BE49-F238E27FC236}">
                <a16:creationId xmlns:a16="http://schemas.microsoft.com/office/drawing/2014/main" id="{9ADEAA4F-253F-4273-BC71-C9838CCA91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79700" y="4365285"/>
            <a:ext cx="10301821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19347516-6882-41F0-9144-D78B84A47D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700" y="2074088"/>
            <a:ext cx="10301821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0" i="0" cap="all" spc="600" baseline="0">
                <a:solidFill>
                  <a:schemeClr val="tx1"/>
                </a:solidFill>
                <a:latin typeface="Montserrat Black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C29CE44-EE43-4D11-AF17-74BC2F8BC3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79700" y="3271520"/>
            <a:ext cx="10301821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cap="none" spc="600" baseline="0">
                <a:solidFill>
                  <a:schemeClr val="tx1"/>
                </a:solidFill>
                <a:latin typeface="Montserrat Black" panose="00000A00000000000000" pitchFamily="2" charset="-52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2DEFAF4A-C3A3-466E-A081-DE43A198CB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700" y="6069567"/>
            <a:ext cx="10301821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25ECFFE-31BA-8E41-B1A8-0BC3038ABB32}"/>
              </a:ext>
            </a:extLst>
          </p:cNvPr>
          <p:cNvSpPr txBox="1">
            <a:spLocks noGrp="1"/>
          </p:cNvSpPr>
          <p:nvPr>
            <p:ph type="sldNum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D165D7-8D7E-F648-8D76-DD42BAFDC90D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68509457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B902C42-609F-4306-8F66-93900DAA3C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493188"/>
            <a:ext cx="5080001" cy="9165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 lang="en-US" sz="2000" b="1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 Light" pitchFamily="2" charset="0"/>
                <a:ea typeface="Roboto Mono Light" pitchFamily="2" charset="0"/>
                <a:cs typeface="Helvetica Neue"/>
                <a:sym typeface="Helvetica Neue"/>
              </a:defRPr>
            </a:lvl1pPr>
          </a:lstStyle>
          <a:p>
            <a:pPr lvl="0"/>
            <a:r>
              <a:rPr lang="en-US" noProof="0" dirty="0">
                <a:sym typeface="Helvetica Neue"/>
              </a:rPr>
              <a:t>Click icon to add picture</a:t>
            </a:r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57D85301-278A-4561-BF13-A2FA83E9CF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39793" y="7046553"/>
            <a:ext cx="17296432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Текст 12">
            <a:extLst>
              <a:ext uri="{FF2B5EF4-FFF2-40B4-BE49-F238E27FC236}">
                <a16:creationId xmlns:a16="http://schemas.microsoft.com/office/drawing/2014/main" id="{BFB71941-C7A3-4017-86D5-31A6B5437F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39793" y="8750835"/>
            <a:ext cx="17296432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1A0C3422-E65C-4556-94A6-45CAFB4F46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39792" y="2493188"/>
            <a:ext cx="17296433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0" i="0" cap="all" spc="600" baseline="0">
                <a:solidFill>
                  <a:schemeClr val="tx1"/>
                </a:solidFill>
                <a:latin typeface="Montserrat Black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20041A8-598F-4396-820F-913F19EFA0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39792" y="3937359"/>
            <a:ext cx="17296433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0" i="0" cap="all" spc="600" baseline="0">
                <a:solidFill>
                  <a:schemeClr val="tx1"/>
                </a:solidFill>
                <a:latin typeface="Montserrat" panose="00000500000000000000" pitchFamily="2" charset="-52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7101785-8977-2141-BC7E-35FFE24D2F2E}"/>
              </a:ext>
            </a:extLst>
          </p:cNvPr>
          <p:cNvSpPr txBox="1">
            <a:spLocks noGrp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E108C5-6C6B-814D-811B-AC756D4D3A52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97398962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2D81916-66AB-4124-BE5B-5486BEEC77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671841" y="3371850"/>
            <a:ext cx="4444996" cy="699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 lang="en-US" sz="2000" b="1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 Light" pitchFamily="2" charset="0"/>
                <a:ea typeface="Roboto Mono Light" pitchFamily="2" charset="0"/>
                <a:cs typeface="Helvetica Neue"/>
                <a:sym typeface="Helvetica Neue"/>
              </a:defRPr>
            </a:lvl1pPr>
          </a:lstStyle>
          <a:p>
            <a:pPr lvl="0"/>
            <a:r>
              <a:rPr lang="en-US" noProof="0" dirty="0">
                <a:sym typeface="Helvetica Neue"/>
              </a:rPr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34B00C3-1DED-4DE6-8750-C21CDD9006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576662" y="3371850"/>
            <a:ext cx="4444996" cy="699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 lang="en-US" sz="2000" b="1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 Light" pitchFamily="2" charset="0"/>
                <a:ea typeface="Roboto Mono Light" pitchFamily="2" charset="0"/>
                <a:cs typeface="Helvetica Neue"/>
                <a:sym typeface="Helvetica Neue"/>
              </a:defRPr>
            </a:lvl1pPr>
          </a:lstStyle>
          <a:p>
            <a:pPr lvl="0"/>
            <a:r>
              <a:rPr lang="en-US" noProof="0" dirty="0">
                <a:sym typeface="Helvetica Neue"/>
              </a:rPr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9D6D68F-37EA-40CB-AFD3-5A062788DF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81483" y="3359150"/>
            <a:ext cx="4444996" cy="699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algn="ctr">
              <a:defRPr lang="en-US" sz="2000" b="1" baseline="0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Mono Light" pitchFamily="2" charset="0"/>
                <a:ea typeface="Roboto Mono Light" pitchFamily="2" charset="0"/>
                <a:cs typeface="Helvetica Neue"/>
                <a:sym typeface="Helvetica Neue"/>
              </a:defRPr>
            </a:lvl1pPr>
          </a:lstStyle>
          <a:p>
            <a:pPr lvl="0"/>
            <a:r>
              <a:rPr lang="en-US" noProof="0" dirty="0">
                <a:sym typeface="Helvetica Neue"/>
              </a:rPr>
              <a:t>Click icon to add picture</a:t>
            </a:r>
          </a:p>
        </p:txBody>
      </p:sp>
      <p:sp>
        <p:nvSpPr>
          <p:cNvPr id="9" name="Текст 12">
            <a:extLst>
              <a:ext uri="{FF2B5EF4-FFF2-40B4-BE49-F238E27FC236}">
                <a16:creationId xmlns:a16="http://schemas.microsoft.com/office/drawing/2014/main" id="{D1121A55-B554-4FF1-8349-E8A0DD9FD8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79700" y="4365285"/>
            <a:ext cx="6211700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C945AE53-64CA-45E2-90B2-78C1E884CD2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699" y="2074088"/>
            <a:ext cx="21937137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0" i="0" cap="all" spc="600" baseline="0">
                <a:solidFill>
                  <a:schemeClr val="tx1"/>
                </a:solidFill>
                <a:latin typeface="Montserrat Black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218A268-16FC-4187-9014-0CCEC625CD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700" y="6069567"/>
            <a:ext cx="6211700" cy="49244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AE89A68-B0EB-E04E-B346-54B43B1B197A}"/>
              </a:ext>
            </a:extLst>
          </p:cNvPr>
          <p:cNvSpPr txBox="1">
            <a:spLocks noGrp="1"/>
          </p:cNvSpPr>
          <p:nvPr>
            <p:ph type="sldNum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466E07-BBEA-6F46-8851-E404E49A375F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67923934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193C5A-538B-AC47-A2F9-6545CBB0BECD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F002C"/>
              </a:gs>
              <a:gs pos="100000">
                <a:srgbClr val="E114A0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3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DB2212AA-1958-B14E-9FBD-5A46357626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460375"/>
            <a:ext cx="3516312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Текст 12">
            <a:extLst>
              <a:ext uri="{FF2B5EF4-FFF2-40B4-BE49-F238E27FC236}">
                <a16:creationId xmlns:a16="http://schemas.microsoft.com/office/drawing/2014/main" id="{D222F4EF-D7F6-4803-82F5-ABB86448AA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9700" y="2493188"/>
            <a:ext cx="18479899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0" i="0" cap="all" spc="600" baseline="0">
                <a:solidFill>
                  <a:schemeClr val="bg1"/>
                </a:solidFill>
                <a:latin typeface="Montserrat Black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9" name="Текст 12">
            <a:extLst>
              <a:ext uri="{FF2B5EF4-FFF2-40B4-BE49-F238E27FC236}">
                <a16:creationId xmlns:a16="http://schemas.microsoft.com/office/drawing/2014/main" id="{217BC38E-BCF1-472E-AFBD-A12211147C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79859" y="8861107"/>
            <a:ext cx="18479740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0" name="Текст 12">
            <a:extLst>
              <a:ext uri="{FF2B5EF4-FFF2-40B4-BE49-F238E27FC236}">
                <a16:creationId xmlns:a16="http://schemas.microsoft.com/office/drawing/2014/main" id="{C62F9E4B-68AB-41E0-B8F7-2DAAE9E570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700" y="3937359"/>
            <a:ext cx="1847974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0" i="0" cap="all" spc="600" baseline="0">
                <a:solidFill>
                  <a:schemeClr val="bg1"/>
                </a:solidFill>
                <a:latin typeface="Montserrat" panose="00000500000000000000" pitchFamily="2" charset="-52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2466366-2E6F-8748-975B-BA31277ACF14}"/>
              </a:ext>
            </a:extLst>
          </p:cNvPr>
          <p:cNvSpPr txBox="1"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88C7D-238B-5741-91BB-63D54E98545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6105935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2">
            <a:extLst>
              <a:ext uri="{FF2B5EF4-FFF2-40B4-BE49-F238E27FC236}">
                <a16:creationId xmlns:a16="http://schemas.microsoft.com/office/drawing/2014/main" id="{97530744-6FB9-4761-8371-71C36AE96A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79700" y="4365285"/>
            <a:ext cx="21956525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9B6BC225-3BC9-4F7B-B284-D30EE40981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700" y="2074088"/>
            <a:ext cx="21956525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0" i="0" cap="all" spc="600" baseline="0">
                <a:solidFill>
                  <a:schemeClr val="tx1"/>
                </a:solidFill>
                <a:latin typeface="Montserrat Black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1DBAEC40-5A08-4A22-AD2C-CDCAAB0F71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79700" y="3271520"/>
            <a:ext cx="2195652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cap="none" spc="600" baseline="0">
                <a:solidFill>
                  <a:schemeClr val="tx1"/>
                </a:solidFill>
                <a:latin typeface="Montserrat Black" panose="00000A00000000000000" pitchFamily="2" charset="-52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97CD6476-E68A-4117-BDE2-2E89FFA183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700" y="6069567"/>
            <a:ext cx="21956525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988144E-B49C-8F4D-A9DF-39EF7B82580D}"/>
              </a:ext>
            </a:extLst>
          </p:cNvPr>
          <p:cNvSpPr txBox="1">
            <a:spLocks noGrp="1"/>
          </p:cNvSpPr>
          <p:nvPr>
            <p:ph type="sldNum" sz="quarter" idx="2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AD033-30CC-2F41-BE2D-135F67CCD86F}" type="slidenum">
              <a:rPr lang="ru-RU" altLang="ru-RU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09551643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FE5D62-1A66-4D48-BB6F-8A515E8EEF2C}"/>
              </a:ext>
            </a:extLst>
          </p:cNvPr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rgbClr val="FF002C"/>
              </a:gs>
              <a:gs pos="100000">
                <a:srgbClr val="E114A0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0" tIns="0" rIns="0" bIns="0" spcCol="3810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3200" b="0">
              <a:solidFill>
                <a:srgbClr val="FFFFFF"/>
              </a:solidFill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58EAA716-2514-1F43-94BD-6D9C4E1643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460375"/>
            <a:ext cx="3516312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Graphic 6">
            <a:extLst>
              <a:ext uri="{FF2B5EF4-FFF2-40B4-BE49-F238E27FC236}">
                <a16:creationId xmlns:a16="http://schemas.microsoft.com/office/drawing/2014/main" id="{9449F01E-6174-1F4E-BA29-14E03B2B2166}"/>
              </a:ext>
            </a:extLst>
          </p:cNvPr>
          <p:cNvSpPr>
            <a:spLocks/>
          </p:cNvSpPr>
          <p:nvPr/>
        </p:nvSpPr>
        <p:spPr bwMode="auto">
          <a:xfrm>
            <a:off x="14233525" y="-4908550"/>
            <a:ext cx="19592925" cy="22088475"/>
          </a:xfrm>
          <a:custGeom>
            <a:avLst/>
            <a:gdLst>
              <a:gd name="T0" fmla="*/ 15528606 w 19594287"/>
              <a:gd name="T1" fmla="*/ 11614913 h 22088062"/>
              <a:gd name="T2" fmla="*/ 19660072 w 19594287"/>
              <a:gd name="T3" fmla="*/ 12968798 h 22088062"/>
              <a:gd name="T4" fmla="*/ 13676571 w 19594287"/>
              <a:gd name="T5" fmla="*/ 10652942 h 22088062"/>
              <a:gd name="T6" fmla="*/ 15208064 w 19594287"/>
              <a:gd name="T7" fmla="*/ 7980799 h 22088062"/>
              <a:gd name="T8" fmla="*/ 17950500 w 19594287"/>
              <a:gd name="T9" fmla="*/ 2957170 h 22088062"/>
              <a:gd name="T10" fmla="*/ 13249179 w 19594287"/>
              <a:gd name="T11" fmla="*/ 4845488 h 22088062"/>
              <a:gd name="T12" fmla="*/ 11717687 w 19594287"/>
              <a:gd name="T13" fmla="*/ 8693373 h 22088062"/>
              <a:gd name="T14" fmla="*/ 12465624 w 19594287"/>
              <a:gd name="T15" fmla="*/ 6840687 h 22088062"/>
              <a:gd name="T16" fmla="*/ 12216314 w 19594287"/>
              <a:gd name="T17" fmla="*/ 3847886 h 22088062"/>
              <a:gd name="T18" fmla="*/ 10221811 w 19594287"/>
              <a:gd name="T19" fmla="*/ 1246999 h 22088062"/>
              <a:gd name="T20" fmla="*/ 9830038 w 19594287"/>
              <a:gd name="T21" fmla="*/ 3420343 h 22088062"/>
              <a:gd name="T22" fmla="*/ 9438260 w 19594287"/>
              <a:gd name="T23" fmla="*/ 1246999 h 22088062"/>
              <a:gd name="T24" fmla="*/ 7443759 w 19594287"/>
              <a:gd name="T25" fmla="*/ 3847886 h 22088062"/>
              <a:gd name="T26" fmla="*/ 7230061 w 19594287"/>
              <a:gd name="T27" fmla="*/ 6840687 h 22088062"/>
              <a:gd name="T28" fmla="*/ 7977999 w 19594287"/>
              <a:gd name="T29" fmla="*/ 8693373 h 22088062"/>
              <a:gd name="T30" fmla="*/ 6446510 w 19594287"/>
              <a:gd name="T31" fmla="*/ 4845488 h 22088062"/>
              <a:gd name="T32" fmla="*/ 1745189 w 19594287"/>
              <a:gd name="T33" fmla="*/ 2957170 h 22088062"/>
              <a:gd name="T34" fmla="*/ 4452008 w 19594287"/>
              <a:gd name="T35" fmla="*/ 7980799 h 22088062"/>
              <a:gd name="T36" fmla="*/ 6019117 w 19594287"/>
              <a:gd name="T37" fmla="*/ 10652942 h 22088062"/>
              <a:gd name="T38" fmla="*/ 0 w 19594287"/>
              <a:gd name="T39" fmla="*/ 12968798 h 22088062"/>
              <a:gd name="T40" fmla="*/ 4131466 w 19594287"/>
              <a:gd name="T41" fmla="*/ 11614913 h 22088062"/>
              <a:gd name="T42" fmla="*/ 7977999 w 19594287"/>
              <a:gd name="T43" fmla="*/ 11508028 h 22088062"/>
              <a:gd name="T44" fmla="*/ 4452008 w 19594287"/>
              <a:gd name="T45" fmla="*/ 16139743 h 22088062"/>
              <a:gd name="T46" fmla="*/ 1780803 w 19594287"/>
              <a:gd name="T47" fmla="*/ 20664570 h 22088062"/>
              <a:gd name="T48" fmla="*/ 6446510 w 19594287"/>
              <a:gd name="T49" fmla="*/ 18811886 h 22088062"/>
              <a:gd name="T50" fmla="*/ 7977999 w 19594287"/>
              <a:gd name="T51" fmla="*/ 15427169 h 22088062"/>
              <a:gd name="T52" fmla="*/ 7230061 w 19594287"/>
              <a:gd name="T53" fmla="*/ 17279856 h 22088062"/>
              <a:gd name="T54" fmla="*/ 9830038 w 19594287"/>
              <a:gd name="T55" fmla="*/ 21626542 h 22088062"/>
              <a:gd name="T56" fmla="*/ 12465624 w 19594287"/>
              <a:gd name="T57" fmla="*/ 17279856 h 22088062"/>
              <a:gd name="T58" fmla="*/ 11717687 w 19594287"/>
              <a:gd name="T59" fmla="*/ 15427169 h 22088062"/>
              <a:gd name="T60" fmla="*/ 13249179 w 19594287"/>
              <a:gd name="T61" fmla="*/ 18811886 h 22088062"/>
              <a:gd name="T62" fmla="*/ 17914884 w 19594287"/>
              <a:gd name="T63" fmla="*/ 20664570 h 22088062"/>
              <a:gd name="T64" fmla="*/ 15243678 w 19594287"/>
              <a:gd name="T65" fmla="*/ 16139743 h 22088062"/>
              <a:gd name="T66" fmla="*/ 11717687 w 19594287"/>
              <a:gd name="T67" fmla="*/ 11508028 h 220880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9594287" h="22088062">
                <a:moveTo>
                  <a:pt x="13680375" y="13466592"/>
                </a:moveTo>
                <a:lnTo>
                  <a:pt x="15532925" y="11614045"/>
                </a:lnTo>
                <a:lnTo>
                  <a:pt x="18276126" y="14357240"/>
                </a:lnTo>
                <a:lnTo>
                  <a:pt x="19665540" y="12967830"/>
                </a:lnTo>
                <a:lnTo>
                  <a:pt x="15532925" y="8799599"/>
                </a:lnTo>
                <a:lnTo>
                  <a:pt x="13680375" y="10652146"/>
                </a:lnTo>
                <a:lnTo>
                  <a:pt x="13110359" y="10117757"/>
                </a:lnTo>
                <a:lnTo>
                  <a:pt x="15212292" y="7980203"/>
                </a:lnTo>
                <a:lnTo>
                  <a:pt x="15212292" y="5664519"/>
                </a:lnTo>
                <a:lnTo>
                  <a:pt x="17955492" y="2956950"/>
                </a:lnTo>
                <a:lnTo>
                  <a:pt x="16566079" y="1531914"/>
                </a:lnTo>
                <a:lnTo>
                  <a:pt x="13252863" y="4845124"/>
                </a:lnTo>
                <a:lnTo>
                  <a:pt x="13252863" y="7160808"/>
                </a:lnTo>
                <a:lnTo>
                  <a:pt x="11720947" y="8692721"/>
                </a:lnTo>
                <a:lnTo>
                  <a:pt x="11150930" y="8122707"/>
                </a:lnTo>
                <a:lnTo>
                  <a:pt x="12469092" y="6840175"/>
                </a:lnTo>
                <a:lnTo>
                  <a:pt x="10830297" y="5237008"/>
                </a:lnTo>
                <a:lnTo>
                  <a:pt x="12219710" y="3847598"/>
                </a:lnTo>
                <a:lnTo>
                  <a:pt x="12219710" y="0"/>
                </a:lnTo>
                <a:lnTo>
                  <a:pt x="10224655" y="1246907"/>
                </a:lnTo>
                <a:lnTo>
                  <a:pt x="10224655" y="3028202"/>
                </a:lnTo>
                <a:lnTo>
                  <a:pt x="9832770" y="3420087"/>
                </a:lnTo>
                <a:lnTo>
                  <a:pt x="9440884" y="3028202"/>
                </a:lnTo>
                <a:lnTo>
                  <a:pt x="9440884" y="1246907"/>
                </a:lnTo>
                <a:lnTo>
                  <a:pt x="7445829" y="0"/>
                </a:lnTo>
                <a:lnTo>
                  <a:pt x="7445829" y="3847598"/>
                </a:lnTo>
                <a:lnTo>
                  <a:pt x="8835242" y="5237008"/>
                </a:lnTo>
                <a:lnTo>
                  <a:pt x="7232073" y="6840175"/>
                </a:lnTo>
                <a:lnTo>
                  <a:pt x="8514608" y="8122707"/>
                </a:lnTo>
                <a:lnTo>
                  <a:pt x="7980219" y="8692721"/>
                </a:lnTo>
                <a:lnTo>
                  <a:pt x="6448302" y="7160808"/>
                </a:lnTo>
                <a:lnTo>
                  <a:pt x="6448302" y="4845124"/>
                </a:lnTo>
                <a:lnTo>
                  <a:pt x="3170712" y="1531914"/>
                </a:lnTo>
                <a:lnTo>
                  <a:pt x="1745673" y="2956950"/>
                </a:lnTo>
                <a:lnTo>
                  <a:pt x="4453247" y="5664519"/>
                </a:lnTo>
                <a:lnTo>
                  <a:pt x="4453247" y="7980203"/>
                </a:lnTo>
                <a:lnTo>
                  <a:pt x="6555180" y="10117757"/>
                </a:lnTo>
                <a:lnTo>
                  <a:pt x="6020790" y="10652146"/>
                </a:lnTo>
                <a:lnTo>
                  <a:pt x="4132614" y="8799599"/>
                </a:lnTo>
                <a:lnTo>
                  <a:pt x="0" y="12967830"/>
                </a:lnTo>
                <a:lnTo>
                  <a:pt x="1389413" y="14357240"/>
                </a:lnTo>
                <a:lnTo>
                  <a:pt x="4132614" y="11614045"/>
                </a:lnTo>
                <a:lnTo>
                  <a:pt x="6020790" y="13466592"/>
                </a:lnTo>
                <a:lnTo>
                  <a:pt x="7980219" y="11507168"/>
                </a:lnTo>
                <a:lnTo>
                  <a:pt x="8514608" y="12077183"/>
                </a:lnTo>
                <a:lnTo>
                  <a:pt x="4453247" y="16138535"/>
                </a:lnTo>
                <a:lnTo>
                  <a:pt x="4453247" y="17991082"/>
                </a:lnTo>
                <a:lnTo>
                  <a:pt x="1781299" y="20663026"/>
                </a:lnTo>
                <a:lnTo>
                  <a:pt x="3206338" y="22052436"/>
                </a:lnTo>
                <a:lnTo>
                  <a:pt x="6448302" y="18810478"/>
                </a:lnTo>
                <a:lnTo>
                  <a:pt x="6448302" y="16957930"/>
                </a:lnTo>
                <a:lnTo>
                  <a:pt x="7980219" y="15426017"/>
                </a:lnTo>
                <a:lnTo>
                  <a:pt x="8514608" y="15960406"/>
                </a:lnTo>
                <a:lnTo>
                  <a:pt x="7232073" y="17278564"/>
                </a:lnTo>
                <a:lnTo>
                  <a:pt x="7232073" y="19986132"/>
                </a:lnTo>
                <a:lnTo>
                  <a:pt x="9832770" y="21624926"/>
                </a:lnTo>
                <a:lnTo>
                  <a:pt x="12469092" y="19986132"/>
                </a:lnTo>
                <a:lnTo>
                  <a:pt x="12469092" y="17278564"/>
                </a:lnTo>
                <a:lnTo>
                  <a:pt x="11150930" y="15960406"/>
                </a:lnTo>
                <a:lnTo>
                  <a:pt x="11720947" y="15426017"/>
                </a:lnTo>
                <a:lnTo>
                  <a:pt x="13252863" y="16957930"/>
                </a:lnTo>
                <a:lnTo>
                  <a:pt x="13252863" y="18810478"/>
                </a:lnTo>
                <a:lnTo>
                  <a:pt x="16494827" y="22088062"/>
                </a:lnTo>
                <a:lnTo>
                  <a:pt x="17919866" y="20663026"/>
                </a:lnTo>
                <a:lnTo>
                  <a:pt x="15247918" y="17991082"/>
                </a:lnTo>
                <a:lnTo>
                  <a:pt x="15247918" y="16138535"/>
                </a:lnTo>
                <a:lnTo>
                  <a:pt x="11150930" y="12077183"/>
                </a:lnTo>
                <a:lnTo>
                  <a:pt x="11720947" y="11507168"/>
                </a:lnTo>
                <a:lnTo>
                  <a:pt x="13680375" y="134665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56235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" name="Текст 12">
            <a:extLst>
              <a:ext uri="{FF2B5EF4-FFF2-40B4-BE49-F238E27FC236}">
                <a16:creationId xmlns:a16="http://schemas.microsoft.com/office/drawing/2014/main" id="{F5165771-CDD0-460B-AFA6-B642430E21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9859" y="10179158"/>
            <a:ext cx="16555691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0" i="0" cap="all" spc="600" baseline="0">
                <a:solidFill>
                  <a:schemeClr val="bg1"/>
                </a:solidFill>
                <a:latin typeface="Montserrat Black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9" name="Текст 12">
            <a:extLst>
              <a:ext uri="{FF2B5EF4-FFF2-40B4-BE49-F238E27FC236}">
                <a16:creationId xmlns:a16="http://schemas.microsoft.com/office/drawing/2014/main" id="{93E73ADA-ED43-4A4A-AB4E-138AF8F2B0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79859" y="11909107"/>
            <a:ext cx="16555691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i="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endParaRPr lang="ru-RU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E539B0C2-373C-B140-A40B-453E37B290C2}"/>
              </a:ext>
            </a:extLst>
          </p:cNvPr>
          <p:cNvSpPr txBox="1"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7915AD-B77A-A14C-B81D-2340944BBF1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147467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0A83-116B-1D4E-8F13-0361BDAD33B8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76824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0A83-116B-1D4E-8F13-0361BDAD33B8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039696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0A83-116B-1D4E-8F13-0361BDAD33B8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459263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0A83-116B-1D4E-8F13-0361BDAD33B8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862041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0A83-116B-1D4E-8F13-0361BDAD33B8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178914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0A83-116B-1D4E-8F13-0361BDAD33B8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3343886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0A83-116B-1D4E-8F13-0361BDAD33B8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25733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90A83-116B-1D4E-8F13-0361BDAD33B8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4058682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90A83-116B-1D4E-8F13-0361BDAD33B8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AF4BA62-23FE-2A47-B48A-8B8061DC091C}" type="slidenum">
              <a:rPr lang="ru-RU" altLang="ru-RU" smtClean="0"/>
              <a:pPr>
                <a:defRPr/>
              </a:pPr>
              <a:t>‹#›</a:t>
            </a:fld>
            <a:endParaRPr lang="ru-RU" altLang="ru-RU" dirty="0"/>
          </a:p>
        </p:txBody>
      </p:sp>
      <p:pic>
        <p:nvPicPr>
          <p:cNvPr id="7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52B4279-3A4E-0D45-AFAE-5E03D3F346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460375"/>
            <a:ext cx="3516312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1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3" r:id="rId1"/>
    <p:sldLayoutId id="2147484124" r:id="rId2"/>
    <p:sldLayoutId id="2147484125" r:id="rId3"/>
    <p:sldLayoutId id="2147484126" r:id="rId4"/>
    <p:sldLayoutId id="2147484127" r:id="rId5"/>
    <p:sldLayoutId id="2147484128" r:id="rId6"/>
    <p:sldLayoutId id="2147484129" r:id="rId7"/>
    <p:sldLayoutId id="2147484130" r:id="rId8"/>
    <p:sldLayoutId id="2147484131" r:id="rId9"/>
    <p:sldLayoutId id="2147484132" r:id="rId10"/>
    <p:sldLayoutId id="2147484133" r:id="rId11"/>
    <p:sldLayoutId id="2147484134" r:id="rId12"/>
    <p:sldLayoutId id="2147484135" r:id="rId13"/>
    <p:sldLayoutId id="2147484136" r:id="rId14"/>
    <p:sldLayoutId id="2147484137" r:id="rId15"/>
    <p:sldLayoutId id="2147484138" r:id="rId16"/>
    <p:sldLayoutId id="2147484141" r:id="rId17"/>
    <p:sldLayoutId id="2147484155" r:id="rId18"/>
    <p:sldLayoutId id="2147484157" r:id="rId19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Placeholder 1">
            <a:extLst>
              <a:ext uri="{FF2B5EF4-FFF2-40B4-BE49-F238E27FC236}">
                <a16:creationId xmlns:a16="http://schemas.microsoft.com/office/drawing/2014/main" id="{FE5583C6-489D-E04E-AEF6-1F6635A15796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 bwMode="auto">
          <a:xfrm>
            <a:off x="13171488" y="12585701"/>
            <a:ext cx="7677150" cy="492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ru-RU" dirty="0" err="1">
                <a:cs typeface="Roboto Mono" pitchFamily="2" charset="0"/>
              </a:rPr>
              <a:t>WGForge</a:t>
            </a:r>
            <a:r>
              <a:rPr lang="en-US" altLang="ru-RU" dirty="0">
                <a:cs typeface="Roboto Mono" pitchFamily="2" charset="0"/>
              </a:rPr>
              <a:t> 2019 Maintenance</a:t>
            </a:r>
            <a:endParaRPr lang="ru-RU" altLang="ru-RU" dirty="0">
              <a:cs typeface="Roboto Mono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44CE2-E39D-4D67-BE14-236DB72E5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79513" y="1896816"/>
            <a:ext cx="15830550" cy="1016000"/>
          </a:xfrm>
        </p:spPr>
        <p:txBody>
          <a:bodyPr/>
          <a:lstStyle/>
          <a:p>
            <a:pPr algn="ctr">
              <a:defRPr/>
            </a:pPr>
            <a:r>
              <a:rPr lang="en-US" sz="6600" b="1" dirty="0">
                <a:latin typeface="+mj-lt"/>
              </a:rPr>
              <a:t>virtualization</a:t>
            </a:r>
            <a:endParaRPr lang="ru-RU" sz="6600" b="1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666DA-B9F7-6445-9AE1-4FD75EA6C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797" y="3646904"/>
            <a:ext cx="11991975" cy="83422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189F12-1803-4879-B540-D4CC4FC0D8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513" y="1809140"/>
            <a:ext cx="21937662" cy="830997"/>
          </a:xfrm>
        </p:spPr>
        <p:txBody>
          <a:bodyPr/>
          <a:lstStyle/>
          <a:p>
            <a:pPr algn="ctr">
              <a:defRPr/>
            </a:pPr>
            <a:r>
              <a:rPr lang="ru-RU" dirty="0"/>
              <a:t>Системы управления виртуализацией.</a:t>
            </a:r>
            <a:endParaRPr lang="ru-RU" dirty="0">
              <a:sym typeface="Helvetica Neue" panose="02000806000000020004" pitchFamily="2" charset="-52"/>
            </a:endParaRPr>
          </a:p>
        </p:txBody>
      </p:sp>
      <p:sp>
        <p:nvSpPr>
          <p:cNvPr id="48134" name="Text Placeholder 6">
            <a:extLst>
              <a:ext uri="{FF2B5EF4-FFF2-40B4-BE49-F238E27FC236}">
                <a16:creationId xmlns:a16="http://schemas.microsoft.com/office/drawing/2014/main" id="{CE46D6F5-E4BB-C045-9C11-841745C613C4}"/>
              </a:ext>
            </a:extLst>
          </p:cNvPr>
          <p:cNvSpPr>
            <a:spLocks noGrp="1" noChangeArrowheads="1"/>
          </p:cNvSpPr>
          <p:nvPr>
            <p:ph type="body" sz="quarter" idx="22"/>
          </p:nvPr>
        </p:nvSpPr>
        <p:spPr bwMode="auto">
          <a:xfrm>
            <a:off x="1440342" y="4701168"/>
            <a:ext cx="10519048" cy="655564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ru-RU" sz="3600" dirty="0" err="1"/>
              <a:t>Комана</a:t>
            </a:r>
            <a:r>
              <a:rPr lang="ru-RU" sz="3600" dirty="0"/>
              <a:t> </a:t>
            </a:r>
            <a:r>
              <a:rPr lang="en-US" sz="3600" dirty="0" err="1"/>
              <a:t>kvm</a:t>
            </a:r>
            <a:r>
              <a:rPr lang="en-US" sz="3600" dirty="0"/>
              <a:t> (cli)</a:t>
            </a:r>
            <a:endParaRPr lang="ru-RU" sz="3600" dirty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sz="3600" dirty="0" err="1"/>
              <a:t>Libvirtd</a:t>
            </a:r>
            <a:r>
              <a:rPr lang="en-US" sz="3600" dirty="0"/>
              <a:t> (cli)</a:t>
            </a:r>
            <a:endParaRPr lang="ru-RU" sz="3600" dirty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sz="3600" dirty="0"/>
              <a:t>Virtual machine manager (</a:t>
            </a:r>
            <a:r>
              <a:rPr lang="en-US" sz="3600" dirty="0" err="1"/>
              <a:t>linux</a:t>
            </a:r>
            <a:r>
              <a:rPr lang="en-US" sz="3600" dirty="0"/>
              <a:t> </a:t>
            </a:r>
            <a:r>
              <a:rPr lang="en-US" sz="3600" dirty="0" err="1"/>
              <a:t>gui</a:t>
            </a:r>
            <a:r>
              <a:rPr lang="en-US" sz="3600" dirty="0"/>
              <a:t>)</a:t>
            </a:r>
            <a:endParaRPr lang="ru-RU" sz="3600" dirty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sz="3600" dirty="0" err="1"/>
              <a:t>Proxmox</a:t>
            </a:r>
            <a:r>
              <a:rPr lang="en-US" sz="3600" dirty="0"/>
              <a:t> (web + cli)</a:t>
            </a:r>
            <a:endParaRPr lang="ru-RU" sz="3600" dirty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sz="3600" dirty="0" err="1"/>
              <a:t>CloudStack</a:t>
            </a:r>
            <a:r>
              <a:rPr lang="en-US" sz="3600" dirty="0"/>
              <a:t> (web + cli </a:t>
            </a:r>
            <a:r>
              <a:rPr lang="ru-RU" sz="3600" dirty="0"/>
              <a:t>для построения облака)</a:t>
            </a:r>
            <a:endParaRPr lang="en-US" sz="3600" dirty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ru-RU" sz="3600" dirty="0">
                <a:cs typeface="Roboto Mono" pitchFamily="2" charset="0"/>
              </a:rPr>
              <a:t>VMware (web + client)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ru-RU" sz="3600" dirty="0">
                <a:cs typeface="Roboto Mono" pitchFamily="2" charset="0"/>
              </a:rPr>
              <a:t>Hyper-V</a:t>
            </a:r>
            <a:r>
              <a:rPr lang="ru-RU" altLang="ru-RU" sz="3600" dirty="0">
                <a:cs typeface="Roboto Mono" pitchFamily="2" charset="0"/>
              </a:rPr>
              <a:t> (</a:t>
            </a:r>
            <a:r>
              <a:rPr lang="en-US" altLang="ru-RU" sz="3600" dirty="0">
                <a:cs typeface="Roboto Mono" pitchFamily="2" charset="0"/>
              </a:rPr>
              <a:t>Windows</a:t>
            </a:r>
            <a:r>
              <a:rPr lang="ru-RU" altLang="ru-RU" sz="3600" dirty="0">
                <a:cs typeface="Roboto Mono" pitchFamily="2" charset="0"/>
              </a:rPr>
              <a:t>)</a:t>
            </a:r>
            <a:endParaRPr lang="en-US" altLang="ru-RU" sz="3600" dirty="0">
              <a:cs typeface="Roboto Mono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6C8DA3-EFBE-7847-B91D-B50CD3BC6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3421" y="4309777"/>
            <a:ext cx="9933754" cy="567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236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189F12-1803-4879-B540-D4CC4FC0D8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513" y="1833201"/>
            <a:ext cx="21937662" cy="677108"/>
          </a:xfrm>
        </p:spPr>
        <p:txBody>
          <a:bodyPr/>
          <a:lstStyle/>
          <a:p>
            <a:pPr algn="ctr">
              <a:defRPr/>
            </a:pPr>
            <a:r>
              <a:rPr lang="ru-RU" sz="4400" dirty="0"/>
              <a:t>Системы управления виртуализацией.</a:t>
            </a:r>
            <a:endParaRPr lang="ru-RU" sz="4400" dirty="0">
              <a:sym typeface="Helvetica Neue" panose="02000806000000020004" pitchFamily="2" charset="-52"/>
            </a:endParaRPr>
          </a:p>
        </p:txBody>
      </p:sp>
      <p:sp>
        <p:nvSpPr>
          <p:cNvPr id="48134" name="Text Placeholder 6">
            <a:extLst>
              <a:ext uri="{FF2B5EF4-FFF2-40B4-BE49-F238E27FC236}">
                <a16:creationId xmlns:a16="http://schemas.microsoft.com/office/drawing/2014/main" id="{CE46D6F5-E4BB-C045-9C11-841745C613C4}"/>
              </a:ext>
            </a:extLst>
          </p:cNvPr>
          <p:cNvSpPr>
            <a:spLocks noGrp="1" noChangeArrowheads="1"/>
          </p:cNvSpPr>
          <p:nvPr>
            <p:ph type="body" sz="quarter" idx="22"/>
          </p:nvPr>
        </p:nvSpPr>
        <p:spPr bwMode="auto">
          <a:xfrm>
            <a:off x="1179513" y="4057112"/>
            <a:ext cx="22282066" cy="804322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200" dirty="0"/>
              <a:t>~# qemu-system-x86_64 \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200" dirty="0"/>
              <a:t>-m 512M \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200" dirty="0"/>
              <a:t>-drive if=</a:t>
            </a:r>
            <a:r>
              <a:rPr lang="en-US" sz="3200" dirty="0" err="1"/>
              <a:t>virtio,index</a:t>
            </a:r>
            <a:r>
              <a:rPr lang="en-US" sz="3200" dirty="0"/>
              <a:t>=0,file=/home/vagrant/</a:t>
            </a:r>
            <a:r>
              <a:rPr lang="en-US" sz="3200" dirty="0" err="1"/>
              <a:t>debian.qcow,media</a:t>
            </a:r>
            <a:r>
              <a:rPr lang="en-US" sz="3200" dirty="0"/>
              <a:t>=disk \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200" dirty="0"/>
              <a:t>-</a:t>
            </a:r>
            <a:r>
              <a:rPr lang="en-US" sz="3200" dirty="0" err="1"/>
              <a:t>cdrom</a:t>
            </a:r>
            <a:r>
              <a:rPr lang="en-US" sz="3200" dirty="0"/>
              <a:t> /home/vagrant/bionicpup64-8.0-uefi.iso \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200" dirty="0"/>
              <a:t>-boot </a:t>
            </a:r>
            <a:r>
              <a:rPr lang="en-US" sz="3200" dirty="0" err="1"/>
              <a:t>d,menu</a:t>
            </a:r>
            <a:r>
              <a:rPr lang="en-US" sz="3200" dirty="0"/>
              <a:t>=on \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200" dirty="0"/>
              <a:t>-</a:t>
            </a:r>
            <a:r>
              <a:rPr lang="en-US" sz="3200" dirty="0" err="1"/>
              <a:t>vnc</a:t>
            </a:r>
            <a:r>
              <a:rPr lang="en-US" sz="3200" dirty="0"/>
              <a:t> 0.0.0.0:0,password \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200" dirty="0"/>
              <a:t>-</a:t>
            </a:r>
            <a:r>
              <a:rPr lang="en-US" sz="3200" dirty="0" err="1"/>
              <a:t>nographic</a:t>
            </a:r>
            <a:r>
              <a:rPr lang="en-US" sz="3200" dirty="0"/>
              <a:t> \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200" dirty="0"/>
              <a:t>-k </a:t>
            </a:r>
            <a:r>
              <a:rPr lang="en-US" sz="3200" dirty="0" err="1"/>
              <a:t>en</a:t>
            </a:r>
            <a:r>
              <a:rPr lang="en-US" sz="3200" dirty="0"/>
              <a:t>-us \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200" dirty="0"/>
              <a:t>-net </a:t>
            </a:r>
            <a:r>
              <a:rPr lang="en-US" sz="3200" dirty="0" err="1"/>
              <a:t>nic,macaddr</a:t>
            </a:r>
            <a:r>
              <a:rPr lang="en-US" sz="3200" dirty="0"/>
              <a:t>=DE:AD:BE:EF:E0:00,model=</a:t>
            </a:r>
            <a:r>
              <a:rPr lang="en-US" sz="3200" dirty="0" err="1"/>
              <a:t>virtio</a:t>
            </a:r>
            <a:r>
              <a:rPr lang="en-US" sz="3200" dirty="0"/>
              <a:t> \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200" dirty="0"/>
              <a:t>-net </a:t>
            </a:r>
            <a:r>
              <a:rPr lang="en-US" sz="3200" dirty="0" err="1"/>
              <a:t>tap,ifname</a:t>
            </a:r>
            <a:r>
              <a:rPr lang="en-US" sz="3200" dirty="0"/>
              <a:t>=tap0 \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3200" dirty="0"/>
              <a:t>-monitor /dev/</a:t>
            </a:r>
            <a:r>
              <a:rPr lang="en-US" sz="3200" dirty="0" err="1"/>
              <a:t>tty</a:t>
            </a:r>
            <a:r>
              <a:rPr lang="en-US" sz="3200" dirty="0"/>
              <a:t> \ -</a:t>
            </a:r>
            <a:r>
              <a:rPr lang="en-US" sz="3200" dirty="0" err="1"/>
              <a:t>usbdevice</a:t>
            </a:r>
            <a:r>
              <a:rPr lang="en-US" sz="3200" dirty="0"/>
              <a:t> tablet</a:t>
            </a:r>
            <a:endParaRPr lang="en-US" altLang="ru-RU" sz="3200" dirty="0">
              <a:cs typeface="Roboto Mono" pitchFamily="2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E56BE5E-C166-6F41-83A6-80C1014A5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513" y="2782033"/>
            <a:ext cx="21937662" cy="98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altLang="ru-RU" sz="48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Команда </a:t>
            </a:r>
            <a:r>
              <a:rPr lang="en-US" altLang="ru-RU" sz="48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KVM</a:t>
            </a:r>
            <a:endParaRPr lang="ru-RU" altLang="ru-RU" sz="4800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83274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189F12-1803-4879-B540-D4CC4FC0D8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513" y="1833201"/>
            <a:ext cx="21937662" cy="677108"/>
          </a:xfrm>
        </p:spPr>
        <p:txBody>
          <a:bodyPr/>
          <a:lstStyle/>
          <a:p>
            <a:pPr algn="ctr">
              <a:defRPr/>
            </a:pPr>
            <a:r>
              <a:rPr lang="ru-RU" sz="4400" dirty="0"/>
              <a:t>Системы управления виртуализацией.</a:t>
            </a:r>
            <a:endParaRPr lang="ru-RU" sz="4400" dirty="0">
              <a:sym typeface="Helvetica Neue" panose="02000806000000020004" pitchFamily="2" charset="-52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E56BE5E-C166-6F41-83A6-80C1014A5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513" y="2782033"/>
            <a:ext cx="21937662" cy="98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4800" dirty="0" err="1"/>
              <a:t>libvirtd</a:t>
            </a:r>
            <a:endParaRPr lang="ru-RU" altLang="ru-RU" sz="4800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Roboto Mono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6A88D3-331E-E24B-8FD7-F24C57563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2439" y="4641927"/>
            <a:ext cx="13739645" cy="772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0940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189F12-1803-4879-B540-D4CC4FC0D8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513" y="1833201"/>
            <a:ext cx="21937662" cy="677108"/>
          </a:xfrm>
        </p:spPr>
        <p:txBody>
          <a:bodyPr/>
          <a:lstStyle/>
          <a:p>
            <a:pPr algn="ctr">
              <a:defRPr/>
            </a:pPr>
            <a:r>
              <a:rPr lang="ru-RU" sz="4400" dirty="0"/>
              <a:t>Системы управления виртуализацией.</a:t>
            </a:r>
            <a:endParaRPr lang="ru-RU" sz="4400" dirty="0">
              <a:sym typeface="Helvetica Neue" panose="02000806000000020004" pitchFamily="2" charset="-52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E56BE5E-C166-6F41-83A6-80C1014A5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513" y="2782033"/>
            <a:ext cx="21937662" cy="98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4800" dirty="0"/>
              <a:t>Linux virtual machine manager.</a:t>
            </a:r>
            <a:endParaRPr lang="ru-RU" altLang="ru-RU" sz="4800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Roboto Mon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3BD9A-6897-494B-89B8-F97493BF7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21" y="4203236"/>
            <a:ext cx="11405519" cy="6846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512F28-CB34-D04E-83E2-BC69DB35F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2239" y="4203236"/>
            <a:ext cx="8942435" cy="87120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EB53D6-AF46-1D40-A936-43AC17DAE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16" y="7554207"/>
            <a:ext cx="6895974" cy="543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9010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189F12-1803-4879-B540-D4CC4FC0D8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513" y="1833201"/>
            <a:ext cx="21937662" cy="677108"/>
          </a:xfrm>
        </p:spPr>
        <p:txBody>
          <a:bodyPr/>
          <a:lstStyle/>
          <a:p>
            <a:pPr algn="ctr">
              <a:defRPr/>
            </a:pPr>
            <a:r>
              <a:rPr lang="ru-RU" sz="4400" dirty="0"/>
              <a:t>Системы управления виртуализацией.</a:t>
            </a:r>
            <a:endParaRPr lang="ru-RU" sz="4400" dirty="0">
              <a:sym typeface="Helvetica Neue" panose="02000806000000020004" pitchFamily="2" charset="-52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E56BE5E-C166-6F41-83A6-80C1014A5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513" y="2421088"/>
            <a:ext cx="21937662" cy="98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ru-RU" sz="48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Web - </a:t>
            </a:r>
            <a:r>
              <a:rPr lang="en-US" altLang="ru-RU" sz="4800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Proxmox</a:t>
            </a:r>
            <a:endParaRPr lang="ru-RU" altLang="ru-RU" sz="4800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Roboto Mono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EDB41-0390-E747-B6C2-B09535A48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53" y="3766918"/>
            <a:ext cx="16772230" cy="943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621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189F12-1803-4879-B540-D4CC4FC0D8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513" y="1833201"/>
            <a:ext cx="21937662" cy="677108"/>
          </a:xfrm>
        </p:spPr>
        <p:txBody>
          <a:bodyPr/>
          <a:lstStyle/>
          <a:p>
            <a:pPr algn="ctr">
              <a:defRPr/>
            </a:pPr>
            <a:r>
              <a:rPr lang="ru-RU" sz="4400" dirty="0"/>
              <a:t>Системы управления виртуализацией.</a:t>
            </a:r>
            <a:endParaRPr lang="ru-RU" sz="4400" dirty="0">
              <a:sym typeface="Helvetica Neue" panose="02000806000000020004" pitchFamily="2" charset="-52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E56BE5E-C166-6F41-83A6-80C1014A5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513" y="2541403"/>
            <a:ext cx="21937662" cy="98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ru-RU" sz="4800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CloudStack</a:t>
            </a:r>
            <a:r>
              <a:rPr lang="ru-RU" altLang="ru-RU" sz="48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 или облако под капотом.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12AFE8-105E-B944-9B60-F56C5EAEB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49" y="3966455"/>
            <a:ext cx="15163340" cy="889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5899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189F12-1803-4879-B540-D4CC4FC0D8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513" y="1833201"/>
            <a:ext cx="21937662" cy="677108"/>
          </a:xfrm>
        </p:spPr>
        <p:txBody>
          <a:bodyPr/>
          <a:lstStyle/>
          <a:p>
            <a:pPr algn="ctr">
              <a:defRPr/>
            </a:pPr>
            <a:r>
              <a:rPr lang="ru-RU" sz="4400" dirty="0"/>
              <a:t>Системы управления виртуализацией.</a:t>
            </a:r>
            <a:endParaRPr lang="ru-RU" sz="4400" dirty="0">
              <a:sym typeface="Helvetica Neue" panose="02000806000000020004" pitchFamily="2" charset="-52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E56BE5E-C166-6F41-83A6-80C1014A5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513" y="2541403"/>
            <a:ext cx="21937662" cy="98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ru-RU" sz="4800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CloudStack</a:t>
            </a:r>
            <a:r>
              <a:rPr lang="ru-RU" altLang="ru-RU" sz="48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 или облако под капотом.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1836A-0945-4A4D-9E9B-CDB68047A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749" y="3839107"/>
            <a:ext cx="12187316" cy="913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8327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189F12-1803-4879-B540-D4CC4FC0D8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513" y="1544445"/>
            <a:ext cx="21937662" cy="677108"/>
          </a:xfrm>
        </p:spPr>
        <p:txBody>
          <a:bodyPr/>
          <a:lstStyle/>
          <a:p>
            <a:pPr algn="ctr">
              <a:defRPr/>
            </a:pPr>
            <a:r>
              <a:rPr lang="ru-RU" sz="4400" dirty="0"/>
              <a:t>Системы управления виртуализацией.</a:t>
            </a:r>
            <a:endParaRPr lang="ru-RU" sz="4400" dirty="0">
              <a:sym typeface="Helvetica Neue" panose="02000806000000020004" pitchFamily="2" charset="-52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E56BE5E-C166-6F41-83A6-80C1014A5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513" y="2084206"/>
            <a:ext cx="21937662" cy="98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ru-RU" sz="4800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WMware</a:t>
            </a:r>
            <a:endParaRPr lang="ru-RU" altLang="ru-RU" sz="4800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Roboto Mon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21929-55BF-CF46-8716-0406E2743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274" y="2921353"/>
            <a:ext cx="15330140" cy="1079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8512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8006-1305-49A8-B2BC-C5D219C1E6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700" y="1881584"/>
            <a:ext cx="21956525" cy="677108"/>
          </a:xfrm>
        </p:spPr>
        <p:txBody>
          <a:bodyPr/>
          <a:lstStyle/>
          <a:p>
            <a:pPr algn="ctr">
              <a:defRPr/>
            </a:pPr>
            <a:r>
              <a:rPr lang="ru-RU" sz="4400" dirty="0"/>
              <a:t>Виртуализация на основе ОС (контейнеры)</a:t>
            </a:r>
            <a:endParaRPr lang="ru-RU" sz="4400" dirty="0">
              <a:sym typeface="Helvetica Neue" panose="02000806000000020004" pitchFamily="2" charset="-5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45B82-DE70-4F1A-9D27-6FD04EABF53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79700" y="3271520"/>
            <a:ext cx="21956525" cy="492443"/>
          </a:xfrm>
        </p:spPr>
        <p:txBody>
          <a:bodyPr/>
          <a:lstStyle/>
          <a:p>
            <a:pPr algn="ctr">
              <a:defRPr/>
            </a:pPr>
            <a:r>
              <a:rPr lang="en-US" b="0" dirty="0"/>
              <a:t>LXC/LXD/</a:t>
            </a:r>
            <a:r>
              <a:rPr lang="en-US" b="0" dirty="0" err="1"/>
              <a:t>OpenVZ</a:t>
            </a:r>
            <a:r>
              <a:rPr lang="en-US" b="0" dirty="0"/>
              <a:t>/Docker</a:t>
            </a:r>
            <a:endParaRPr lang="ru-RU" dirty="0">
              <a:sym typeface="Helvetica Neue" panose="02000806000000020004" pitchFamily="2" charset="-5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A5673D-C9AD-0641-ACEB-72A836228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756" y="4236160"/>
            <a:ext cx="17708396" cy="885419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1ABDAE5-D508-CB44-903A-3FFC7A5047C3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 bwMode="auto">
          <a:xfrm>
            <a:off x="3321322" y="6633495"/>
            <a:ext cx="9865289" cy="29341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ru-RU" sz="4400" b="0" dirty="0">
                <a:cs typeface="Roboto Mono" pitchFamily="2" charset="0"/>
              </a:rPr>
              <a:t>chroot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ru-RU" sz="4400" b="0" dirty="0">
                <a:cs typeface="Roboto Mono" pitchFamily="2" charset="0"/>
              </a:rPr>
              <a:t>namespaces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ru-RU" sz="4400" b="0" dirty="0" err="1">
                <a:cs typeface="Roboto Mono" pitchFamily="2" charset="0"/>
              </a:rPr>
              <a:t>cgroups</a:t>
            </a:r>
            <a:endParaRPr lang="ru-RU" altLang="ru-RU" sz="4400" b="0" dirty="0">
              <a:cs typeface="Roboto Mono" pitchFamily="2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64EABBD-17E3-BE43-BC0B-4B44B8C61437}"/>
              </a:ext>
            </a:extLst>
          </p:cNvPr>
          <p:cNvSpPr txBox="1">
            <a:spLocks/>
          </p:cNvSpPr>
          <p:nvPr/>
        </p:nvSpPr>
        <p:spPr>
          <a:xfrm>
            <a:off x="1179700" y="1881584"/>
            <a:ext cx="2195652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5400" b="0" i="0" kern="1200" cap="all" spc="600" baseline="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4400" b="1" dirty="0"/>
              <a:t>Виртуализация на основе ОС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02E80E-B343-8047-9A04-6497371F4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758" y="4661456"/>
            <a:ext cx="7490661" cy="6878217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A31109-8F70-8443-8098-C15BCB32B8EA}"/>
              </a:ext>
            </a:extLst>
          </p:cNvPr>
          <p:cNvSpPr txBox="1">
            <a:spLocks/>
          </p:cNvSpPr>
          <p:nvPr/>
        </p:nvSpPr>
        <p:spPr>
          <a:xfrm>
            <a:off x="1179700" y="3111579"/>
            <a:ext cx="21956525" cy="6771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r" defTabSz="825500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defRPr/>
            </a:pPr>
            <a:r>
              <a:rPr lang="en-US" sz="4400" dirty="0">
                <a:solidFill>
                  <a:schemeClr val="tx1"/>
                </a:solidFill>
              </a:rPr>
              <a:t>LXC</a:t>
            </a:r>
            <a:endParaRPr lang="ru-RU" sz="4400" dirty="0">
              <a:solidFill>
                <a:schemeClr val="tx1"/>
              </a:solidFill>
              <a:sym typeface="Helvetica Neue" panose="0200080600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649667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Placeholder 1">
            <a:extLst>
              <a:ext uri="{FF2B5EF4-FFF2-40B4-BE49-F238E27FC236}">
                <a16:creationId xmlns:a16="http://schemas.microsoft.com/office/drawing/2014/main" id="{B3589A7B-3687-E249-99FB-590C218091B1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 bwMode="auto">
          <a:xfrm>
            <a:off x="1179513" y="4651375"/>
            <a:ext cx="13784262" cy="2954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ru-RU" dirty="0">
                <a:cs typeface="Roboto Mono" pitchFamily="2" charset="0"/>
              </a:rPr>
              <a:t>2015 – </a:t>
            </a:r>
            <a:r>
              <a:rPr lang="ru-RU" altLang="ru-RU" dirty="0">
                <a:cs typeface="Roboto Mono" pitchFamily="2" charset="0"/>
              </a:rPr>
              <a:t>Хостинг-провайдер </a:t>
            </a:r>
            <a:r>
              <a:rPr lang="en-US" altLang="ru-RU" dirty="0" err="1">
                <a:cs typeface="Roboto Mono" pitchFamily="2" charset="0"/>
              </a:rPr>
              <a:t>ActiveCloud</a:t>
            </a:r>
            <a:endParaRPr lang="ru-RU" altLang="ru-RU" dirty="0">
              <a:cs typeface="Roboto Mono" pitchFamily="2" charset="0"/>
            </a:endParaRPr>
          </a:p>
          <a:p>
            <a:pPr>
              <a:spcBef>
                <a:spcPct val="0"/>
              </a:spcBef>
            </a:pPr>
            <a:r>
              <a:rPr lang="en-US" altLang="ru-RU" dirty="0">
                <a:cs typeface="Roboto Mono" pitchFamily="2" charset="0"/>
              </a:rPr>
              <a:t> </a:t>
            </a:r>
            <a:endParaRPr lang="ru-RU" altLang="ru-RU" dirty="0">
              <a:cs typeface="Roboto Mono" pitchFamily="2" charset="0"/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cs typeface="Roboto Mono" pitchFamily="2" charset="0"/>
              </a:rPr>
              <a:t>20</a:t>
            </a:r>
            <a:r>
              <a:rPr lang="en-US" altLang="ru-RU" dirty="0">
                <a:cs typeface="Roboto Mono" pitchFamily="2" charset="0"/>
              </a:rPr>
              <a:t>17 </a:t>
            </a:r>
            <a:r>
              <a:rPr lang="ru-RU" altLang="ru-RU" dirty="0">
                <a:cs typeface="Roboto Mono" pitchFamily="2" charset="0"/>
              </a:rPr>
              <a:t>-</a:t>
            </a:r>
            <a:r>
              <a:rPr lang="en-US" altLang="ru-RU" dirty="0">
                <a:cs typeface="Roboto Mono" pitchFamily="2" charset="0"/>
              </a:rPr>
              <a:t> </a:t>
            </a:r>
            <a:r>
              <a:rPr lang="ru-RU" altLang="ru-RU" dirty="0">
                <a:cs typeface="Roboto Mono" pitchFamily="2" charset="0"/>
              </a:rPr>
              <a:t>М</a:t>
            </a:r>
            <a:r>
              <a:rPr lang="ru-RU" altLang="en-US" dirty="0">
                <a:cs typeface="Roboto Mono" pitchFamily="2" charset="0"/>
              </a:rPr>
              <a:t>еждународная </a:t>
            </a:r>
            <a:r>
              <a:rPr lang="ru-RU" altLang="en-US" dirty="0" err="1">
                <a:cs typeface="Roboto Mono" pitchFamily="2" charset="0"/>
              </a:rPr>
              <a:t>финтех</a:t>
            </a:r>
            <a:r>
              <a:rPr lang="ru-RU" altLang="en-US" dirty="0">
                <a:cs typeface="Roboto Mono" pitchFamily="2" charset="0"/>
              </a:rPr>
              <a:t>-компания</a:t>
            </a:r>
            <a:r>
              <a:rPr lang="en-US" altLang="en-US" dirty="0">
                <a:cs typeface="Roboto Mono" pitchFamily="2" charset="0"/>
              </a:rPr>
              <a:t> ID Finance</a:t>
            </a:r>
            <a:endParaRPr lang="ru-RU" altLang="en-US" dirty="0">
              <a:cs typeface="Roboto Mono" pitchFamily="2" charset="0"/>
            </a:endParaRPr>
          </a:p>
          <a:p>
            <a:pPr>
              <a:spcBef>
                <a:spcPct val="0"/>
              </a:spcBef>
            </a:pPr>
            <a:endParaRPr lang="ru-RU" altLang="en-US" dirty="0">
              <a:cs typeface="Roboto Mono" pitchFamily="2" charset="0"/>
            </a:endParaRPr>
          </a:p>
          <a:p>
            <a:pPr>
              <a:spcBef>
                <a:spcPct val="0"/>
              </a:spcBef>
            </a:pPr>
            <a:r>
              <a:rPr lang="en-US" altLang="ru-RU" dirty="0">
                <a:cs typeface="Roboto Mono" pitchFamily="2" charset="0"/>
              </a:rPr>
              <a:t>2018 - </a:t>
            </a:r>
            <a:r>
              <a:rPr lang="ru-RU" altLang="en-US" dirty="0">
                <a:cs typeface="Roboto Mono" pitchFamily="2" charset="0"/>
              </a:rPr>
              <a:t>СООО «</a:t>
            </a:r>
            <a:r>
              <a:rPr lang="ru-RU" altLang="en-US" dirty="0" err="1">
                <a:cs typeface="Roboto Mono" pitchFamily="2" charset="0"/>
              </a:rPr>
              <a:t>Гейм</a:t>
            </a:r>
            <a:r>
              <a:rPr lang="ru-RU" altLang="en-US" dirty="0">
                <a:cs typeface="Roboto Mono" pitchFamily="2" charset="0"/>
              </a:rPr>
              <a:t> </a:t>
            </a:r>
            <a:r>
              <a:rPr lang="ru-RU" altLang="en-US" dirty="0" err="1">
                <a:cs typeface="Roboto Mono" pitchFamily="2" charset="0"/>
              </a:rPr>
              <a:t>Стрим</a:t>
            </a:r>
            <a:r>
              <a:rPr lang="ru-RU" altLang="en-US" dirty="0">
                <a:cs typeface="Roboto Mono" pitchFamily="2" charset="0"/>
              </a:rPr>
              <a:t>»</a:t>
            </a:r>
            <a:r>
              <a:rPr lang="en-US" altLang="en-US" dirty="0">
                <a:cs typeface="Roboto Mono" pitchFamily="2" charset="0"/>
              </a:rPr>
              <a:t> </a:t>
            </a:r>
            <a:r>
              <a:rPr lang="ru-RU" altLang="en-US" dirty="0">
                <a:cs typeface="Roboto Mono" pitchFamily="2" charset="0"/>
              </a:rPr>
              <a:t>(</a:t>
            </a:r>
            <a:r>
              <a:rPr lang="en-US" altLang="en-US" dirty="0" err="1">
                <a:cs typeface="Roboto Mono" pitchFamily="2" charset="0"/>
              </a:rPr>
              <a:t>Wargaming.net</a:t>
            </a:r>
            <a:r>
              <a:rPr lang="en-US" altLang="en-US" dirty="0">
                <a:cs typeface="Roboto Mono" pitchFamily="2" charset="0"/>
              </a:rPr>
              <a:t>)</a:t>
            </a:r>
          </a:p>
          <a:p>
            <a:pPr>
              <a:spcBef>
                <a:spcPct val="0"/>
              </a:spcBef>
            </a:pPr>
            <a:endParaRPr lang="ru-RU" altLang="ru-RU" dirty="0">
              <a:cs typeface="Roboto Mono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268E9-8DAA-4796-9E4C-F30D7B01AF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en-US" cap="none">
                <a:ea typeface="Helvetica Neue" panose="02000503000000020004" pitchFamily="2" charset="0"/>
                <a:cs typeface="Helvetica Neue" panose="02000503000000020004" pitchFamily="2" charset="0"/>
              </a:rPr>
              <a:t>РОМАН КОЗИН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3893A-D32A-432E-8CAF-1C8FC9F495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79700" y="3439961"/>
            <a:ext cx="13784529" cy="492443"/>
          </a:xfrm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en-US" dirty="0">
                <a:latin typeface="Montserrat Black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Инженер-программист (</a:t>
            </a:r>
            <a:r>
              <a:rPr lang="en-US" altLang="en-US" dirty="0">
                <a:latin typeface="Montserrat Black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DevOps</a:t>
            </a:r>
            <a:r>
              <a:rPr lang="ru-RU" altLang="en-US" dirty="0">
                <a:latin typeface="Montserrat Black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  <p:sp>
        <p:nvSpPr>
          <p:cNvPr id="27652" name="Text Placeholder 4">
            <a:extLst>
              <a:ext uri="{FF2B5EF4-FFF2-40B4-BE49-F238E27FC236}">
                <a16:creationId xmlns:a16="http://schemas.microsoft.com/office/drawing/2014/main" id="{25609F4C-AD34-4849-9DC5-10DD038A3866}"/>
              </a:ext>
            </a:extLst>
          </p:cNvPr>
          <p:cNvSpPr>
            <a:spLocks noGrp="1" noChangeArrowheads="1"/>
          </p:cNvSpPr>
          <p:nvPr>
            <p:ph type="body" sz="quarter" idx="20"/>
          </p:nvPr>
        </p:nvSpPr>
        <p:spPr bwMode="auto">
          <a:xfrm>
            <a:off x="1179513" y="8613022"/>
            <a:ext cx="13784262" cy="14779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0"/>
              </a:spcBef>
              <a:buFontTx/>
              <a:buChar char="-"/>
            </a:pPr>
            <a:r>
              <a:rPr lang="ru-RU" altLang="ru-RU" dirty="0">
                <a:cs typeface="Roboto Mono" pitchFamily="2" charset="0"/>
              </a:rPr>
              <a:t>Занимаюсь оперированием веб сервисов для проекта </a:t>
            </a:r>
            <a:r>
              <a:rPr lang="en-US" altLang="ru-RU" dirty="0">
                <a:cs typeface="Roboto Mono" pitchFamily="2" charset="0"/>
              </a:rPr>
              <a:t>World of Tanks</a:t>
            </a:r>
            <a:r>
              <a:rPr lang="ru-RU" altLang="ru-RU" dirty="0">
                <a:cs typeface="Roboto Mono" pitchFamily="2" charset="0"/>
              </a:rPr>
              <a:t>.</a:t>
            </a:r>
          </a:p>
          <a:p>
            <a:pPr marL="342900" indent="-342900">
              <a:spcBef>
                <a:spcPct val="0"/>
              </a:spcBef>
              <a:buFontTx/>
              <a:buChar char="-"/>
            </a:pPr>
            <a:r>
              <a:rPr lang="ru-RU" altLang="ru-RU" dirty="0">
                <a:cs typeface="Roboto Mono" pitchFamily="2" charset="0"/>
              </a:rPr>
              <a:t>Есть опыт в администрировании </a:t>
            </a:r>
            <a:r>
              <a:rPr lang="en-US" altLang="ru-RU" dirty="0">
                <a:cs typeface="Roboto Mono" pitchFamily="2" charset="0"/>
              </a:rPr>
              <a:t>Linux </a:t>
            </a:r>
            <a:r>
              <a:rPr lang="ru-RU" altLang="ru-RU" dirty="0">
                <a:cs typeface="Roboto Mono" pitchFamily="2" charset="0"/>
              </a:rPr>
              <a:t>и </a:t>
            </a:r>
            <a:r>
              <a:rPr lang="en-US" altLang="ru-RU" dirty="0">
                <a:cs typeface="Roboto Mono" pitchFamily="2" charset="0"/>
              </a:rPr>
              <a:t>Windows.</a:t>
            </a:r>
            <a:endParaRPr lang="ru-RU" altLang="ru-RU" dirty="0">
              <a:cs typeface="Roboto Mono" pitchFamily="2" charset="0"/>
            </a:endParaRPr>
          </a:p>
          <a:p>
            <a:pPr marL="342900" indent="-342900">
              <a:spcBef>
                <a:spcPct val="0"/>
              </a:spcBef>
            </a:pPr>
            <a:r>
              <a:rPr lang="ru-RU" altLang="ru-RU" dirty="0">
                <a:cs typeface="Roboto Mono" pitchFamily="2" charset="0"/>
              </a:rPr>
              <a:t>-</a:t>
            </a:r>
            <a:r>
              <a:rPr lang="en-US" altLang="ru-RU" dirty="0">
                <a:cs typeface="Roboto Mono" pitchFamily="2" charset="0"/>
              </a:rPr>
              <a:t> </a:t>
            </a:r>
            <a:r>
              <a:rPr lang="ru-RU" altLang="ru-RU" dirty="0">
                <a:cs typeface="Roboto Mono" pitchFamily="2" charset="0"/>
              </a:rPr>
              <a:t>А так же </a:t>
            </a:r>
            <a:r>
              <a:rPr lang="en-US" altLang="ru-RU" dirty="0">
                <a:cs typeface="Roboto Mono" pitchFamily="2" charset="0"/>
              </a:rPr>
              <a:t>Virtualization, </a:t>
            </a:r>
            <a:r>
              <a:rPr lang="en-US" altLang="ru-RU" dirty="0" err="1">
                <a:cs typeface="Roboto Mono" pitchFamily="2" charset="0"/>
              </a:rPr>
              <a:t>WebServices</a:t>
            </a:r>
            <a:r>
              <a:rPr lang="en-US" altLang="ru-RU" dirty="0">
                <a:cs typeface="Roboto Mono" pitchFamily="2" charset="0"/>
              </a:rPr>
              <a:t>, Databases, Networks, VoIP, Configuration Management.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B75F804-E2CF-A441-BB42-EF3B89C0646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7" r="10767"/>
          <a:stretch>
            <a:fillRect/>
          </a:stretch>
        </p:blipFill>
        <p:spPr/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0D8B0D8-9C4E-EC40-A051-6DDC41F3112D}"/>
              </a:ext>
            </a:extLst>
          </p:cNvPr>
          <p:cNvSpPr txBox="1">
            <a:spLocks/>
          </p:cNvSpPr>
          <p:nvPr/>
        </p:nvSpPr>
        <p:spPr>
          <a:xfrm>
            <a:off x="1179700" y="1568765"/>
            <a:ext cx="2195652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5400" b="0" i="0" kern="1200" cap="all" spc="600" baseline="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4400" b="1" dirty="0"/>
              <a:t>Виртуализация на основе ОС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5415BB-58B0-1F4A-B62C-4772CC515865}"/>
              </a:ext>
            </a:extLst>
          </p:cNvPr>
          <p:cNvSpPr txBox="1">
            <a:spLocks/>
          </p:cNvSpPr>
          <p:nvPr/>
        </p:nvSpPr>
        <p:spPr>
          <a:xfrm>
            <a:off x="1179700" y="2643610"/>
            <a:ext cx="21956525" cy="6771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r" defTabSz="825500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defRPr/>
            </a:pPr>
            <a:r>
              <a:rPr lang="en-US" sz="4000" dirty="0">
                <a:solidFill>
                  <a:schemeClr val="tx1"/>
                </a:solidFill>
                <a:sym typeface="Helvetica Neue" panose="02000806000000020004" pitchFamily="2" charset="-52"/>
              </a:rPr>
              <a:t>CHROOT</a:t>
            </a:r>
            <a:endParaRPr lang="ru-RU" sz="4000" dirty="0">
              <a:solidFill>
                <a:schemeClr val="tx1"/>
              </a:solidFill>
              <a:sym typeface="Helvetica Neue" panose="02000806000000020004" pitchFamily="2" charset="-5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FF3949-0AC5-ED46-841A-7790FB5AF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551" y="4247841"/>
            <a:ext cx="13812469" cy="751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4724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0D8B0D8-9C4E-EC40-A051-6DDC41F3112D}"/>
              </a:ext>
            </a:extLst>
          </p:cNvPr>
          <p:cNvSpPr txBox="1">
            <a:spLocks/>
          </p:cNvSpPr>
          <p:nvPr/>
        </p:nvSpPr>
        <p:spPr>
          <a:xfrm>
            <a:off x="1179700" y="1568765"/>
            <a:ext cx="2195652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5400" b="0" i="0" kern="1200" cap="all" spc="600" baseline="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4400" b="1" dirty="0"/>
              <a:t>Виртуализация на основе ОС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5415BB-58B0-1F4A-B62C-4772CC515865}"/>
              </a:ext>
            </a:extLst>
          </p:cNvPr>
          <p:cNvSpPr txBox="1">
            <a:spLocks/>
          </p:cNvSpPr>
          <p:nvPr/>
        </p:nvSpPr>
        <p:spPr>
          <a:xfrm>
            <a:off x="1179700" y="2643610"/>
            <a:ext cx="21956525" cy="6771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r" defTabSz="825500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defRPr/>
            </a:pPr>
            <a:r>
              <a:rPr lang="en-US" sz="4000" dirty="0">
                <a:solidFill>
                  <a:schemeClr val="tx1"/>
                </a:solidFill>
                <a:sym typeface="Helvetica Neue" panose="02000806000000020004" pitchFamily="2" charset="-52"/>
              </a:rPr>
              <a:t>NAMESPACES</a:t>
            </a:r>
            <a:endParaRPr lang="ru-RU" sz="4000" dirty="0">
              <a:solidFill>
                <a:schemeClr val="tx1"/>
              </a:solidFill>
              <a:sym typeface="Helvetica Neue" panose="02000806000000020004" pitchFamily="2" charset="-5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B395A2-EFB1-314B-B925-FD93499F9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238" y="3718455"/>
            <a:ext cx="13238275" cy="958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4932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0D8B0D8-9C4E-EC40-A051-6DDC41F3112D}"/>
              </a:ext>
            </a:extLst>
          </p:cNvPr>
          <p:cNvSpPr txBox="1">
            <a:spLocks/>
          </p:cNvSpPr>
          <p:nvPr/>
        </p:nvSpPr>
        <p:spPr>
          <a:xfrm>
            <a:off x="1179700" y="1568765"/>
            <a:ext cx="2195652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5400" b="0" i="0" kern="1200" cap="all" spc="600" baseline="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4400" b="1" dirty="0"/>
              <a:t>Виртуализация на основе ОС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5415BB-58B0-1F4A-B62C-4772CC515865}"/>
              </a:ext>
            </a:extLst>
          </p:cNvPr>
          <p:cNvSpPr txBox="1">
            <a:spLocks/>
          </p:cNvSpPr>
          <p:nvPr/>
        </p:nvSpPr>
        <p:spPr>
          <a:xfrm>
            <a:off x="1179700" y="2643610"/>
            <a:ext cx="21956525" cy="6771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r" defTabSz="825500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defRPr/>
            </a:pPr>
            <a:r>
              <a:rPr lang="en-US" sz="4000" dirty="0">
                <a:solidFill>
                  <a:schemeClr val="tx1"/>
                </a:solidFill>
                <a:sym typeface="Helvetica Neue" panose="02000806000000020004" pitchFamily="2" charset="-52"/>
              </a:rPr>
              <a:t>CGROUPS</a:t>
            </a:r>
            <a:endParaRPr lang="ru-RU" sz="4000" dirty="0">
              <a:solidFill>
                <a:schemeClr val="tx1"/>
              </a:solidFill>
              <a:sym typeface="Helvetica Neue" panose="02000806000000020004" pitchFamily="2" charset="-5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82C765-611E-7245-BC6D-D8717B2ED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648" y="4127526"/>
            <a:ext cx="15244627" cy="90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9829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01ABDAE5-D508-CB44-903A-3FFC7A5047C3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 bwMode="auto">
          <a:xfrm>
            <a:off x="2118164" y="4341573"/>
            <a:ext cx="5533921" cy="878189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b="0" dirty="0" err="1"/>
              <a:t>lxc</a:t>
            </a:r>
            <a:r>
              <a:rPr lang="en-US" b="0" dirty="0"/>
              <a:t>-create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b="0" dirty="0" err="1"/>
              <a:t>lxc</a:t>
            </a:r>
            <a:r>
              <a:rPr lang="en-US" b="0" dirty="0"/>
              <a:t>-start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b="0" dirty="0" err="1"/>
              <a:t>lxc</a:t>
            </a:r>
            <a:r>
              <a:rPr lang="en-US" b="0" dirty="0"/>
              <a:t>-console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b="0" dirty="0" err="1"/>
              <a:t>lxc</a:t>
            </a:r>
            <a:r>
              <a:rPr lang="en-US" b="0" dirty="0"/>
              <a:t>-destroy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b="0" dirty="0" err="1"/>
              <a:t>lxc</a:t>
            </a:r>
            <a:r>
              <a:rPr lang="en-US" b="0" dirty="0"/>
              <a:t>-stop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b="0" dirty="0" err="1"/>
              <a:t>lxc</a:t>
            </a:r>
            <a:r>
              <a:rPr lang="en-US" b="0" dirty="0"/>
              <a:t>-execute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b="0" dirty="0" err="1"/>
              <a:t>lxc</a:t>
            </a:r>
            <a:r>
              <a:rPr lang="en-US" b="0" dirty="0"/>
              <a:t>-monitor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b="0" dirty="0" err="1"/>
              <a:t>lxc-cgroup</a:t>
            </a:r>
            <a:endParaRPr lang="en-US" b="0" dirty="0"/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b="0" dirty="0" err="1"/>
              <a:t>lxc</a:t>
            </a:r>
            <a:r>
              <a:rPr lang="en-US" b="0" dirty="0"/>
              <a:t>-ls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b="0" dirty="0" err="1"/>
              <a:t>lxc</a:t>
            </a:r>
            <a:r>
              <a:rPr lang="en-US" b="0" dirty="0"/>
              <a:t>-info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b="0" dirty="0" err="1"/>
              <a:t>lxc</a:t>
            </a:r>
            <a:r>
              <a:rPr lang="en-US" b="0" dirty="0"/>
              <a:t>-freeze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b="0" dirty="0" err="1"/>
              <a:t>lxc</a:t>
            </a:r>
            <a:r>
              <a:rPr lang="en-US" b="0" dirty="0"/>
              <a:t>-unfreeze</a:t>
            </a:r>
            <a:endParaRPr lang="ru-RU" altLang="ru-RU" b="0" dirty="0">
              <a:cs typeface="Roboto Mono" pitchFamily="2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64EABBD-17E3-BE43-BC0B-4B44B8C61437}"/>
              </a:ext>
            </a:extLst>
          </p:cNvPr>
          <p:cNvSpPr txBox="1">
            <a:spLocks/>
          </p:cNvSpPr>
          <p:nvPr/>
        </p:nvSpPr>
        <p:spPr>
          <a:xfrm>
            <a:off x="1179700" y="1689080"/>
            <a:ext cx="14677921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5400" b="0" i="0" kern="1200" cap="all" spc="600" baseline="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4400" b="1" dirty="0"/>
              <a:t>Виртуализация на основе ОС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A31109-8F70-8443-8098-C15BCB32B8EA}"/>
              </a:ext>
            </a:extLst>
          </p:cNvPr>
          <p:cNvSpPr txBox="1">
            <a:spLocks/>
          </p:cNvSpPr>
          <p:nvPr/>
        </p:nvSpPr>
        <p:spPr>
          <a:xfrm>
            <a:off x="1179700" y="2750634"/>
            <a:ext cx="14677921" cy="6771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r" defTabSz="825500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defRPr/>
            </a:pPr>
            <a:r>
              <a:rPr lang="en-US" sz="4400" dirty="0">
                <a:solidFill>
                  <a:schemeClr val="tx1"/>
                </a:solidFill>
              </a:rPr>
              <a:t>LXD</a:t>
            </a:r>
            <a:endParaRPr lang="ru-RU" sz="4400" dirty="0">
              <a:solidFill>
                <a:schemeClr val="tx1"/>
              </a:solidFill>
              <a:sym typeface="Helvetica Neue" panose="02000806000000020004" pitchFamily="2" charset="-5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476D74-EE34-1248-978F-E3489F258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33" y="4341573"/>
            <a:ext cx="5341719" cy="49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2156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64EABBD-17E3-BE43-BC0B-4B44B8C61437}"/>
              </a:ext>
            </a:extLst>
          </p:cNvPr>
          <p:cNvSpPr txBox="1">
            <a:spLocks/>
          </p:cNvSpPr>
          <p:nvPr/>
        </p:nvSpPr>
        <p:spPr>
          <a:xfrm>
            <a:off x="1179700" y="1689080"/>
            <a:ext cx="14677921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5400" b="0" i="0" kern="1200" cap="all" spc="600" baseline="0">
                <a:solidFill>
                  <a:schemeClr val="tx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ru-RU" sz="4400" b="1" dirty="0"/>
              <a:t>Виртуализация на основе ОС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6A31109-8F70-8443-8098-C15BCB32B8EA}"/>
              </a:ext>
            </a:extLst>
          </p:cNvPr>
          <p:cNvSpPr txBox="1">
            <a:spLocks/>
          </p:cNvSpPr>
          <p:nvPr/>
        </p:nvSpPr>
        <p:spPr>
          <a:xfrm>
            <a:off x="1179700" y="2750634"/>
            <a:ext cx="14677921" cy="6771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r" defTabSz="825500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457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914400" indent="-4572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371600" indent="-6858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1828800" indent="-9144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2860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7432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2004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657600" algn="l" defTabSz="914400" rtl="0" eaLnBrk="1" latinLnBrk="0" hangingPunct="1">
              <a:defRPr sz="3000" b="1" kern="120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>
              <a:defRPr/>
            </a:pPr>
            <a:r>
              <a:rPr lang="en-US" sz="4400" dirty="0">
                <a:solidFill>
                  <a:schemeClr val="tx1"/>
                </a:solidFill>
              </a:rPr>
              <a:t>LXD (</a:t>
            </a:r>
            <a:r>
              <a:rPr lang="en-US" sz="2800" dirty="0">
                <a:solidFill>
                  <a:schemeClr val="tx1"/>
                </a:solidFill>
              </a:rPr>
              <a:t>LXC</a:t>
            </a:r>
            <a:r>
              <a:rPr lang="en-US" sz="4400" dirty="0">
                <a:solidFill>
                  <a:schemeClr val="tx1"/>
                </a:solidFill>
              </a:rPr>
              <a:t>)</a:t>
            </a:r>
            <a:endParaRPr lang="ru-RU" sz="4400" dirty="0">
              <a:solidFill>
                <a:schemeClr val="tx1"/>
              </a:solidFill>
              <a:sym typeface="Helvetica Neue" panose="02000806000000020004" pitchFamily="2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2EF49-97D9-7744-9DE0-747C26A92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989" y="4320538"/>
            <a:ext cx="14826146" cy="8339707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05A76B9-CDDA-D54B-BD77-7D0897479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700" y="3812188"/>
            <a:ext cx="4948385" cy="93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400" b="0" dirty="0"/>
              <a:t># </a:t>
            </a:r>
            <a:r>
              <a:rPr lang="en-US" sz="2400" b="0" dirty="0" err="1"/>
              <a:t>lxc</a:t>
            </a:r>
            <a:r>
              <a:rPr lang="en-US" sz="2400" b="0" dirty="0"/>
              <a:t> 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400" b="0" dirty="0"/>
              <a:t>  - alias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ru-RU" sz="2400" b="0" dirty="0"/>
              <a:t>  </a:t>
            </a:r>
            <a:r>
              <a:rPr lang="en-US" sz="2400" b="0" dirty="0"/>
              <a:t>- config 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400" b="0" dirty="0"/>
              <a:t>  - console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400" b="0" dirty="0"/>
              <a:t>  - delete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400" b="0" dirty="0"/>
              <a:t>  - exec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400" b="0" dirty="0"/>
              <a:t>  - image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400" b="0" dirty="0"/>
              <a:t>  - info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400" b="0" dirty="0"/>
              <a:t>  - launch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400" b="0" dirty="0"/>
              <a:t>  - list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400" b="0" dirty="0"/>
              <a:t>  - move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400" b="0" dirty="0"/>
              <a:t>  - profile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ru-RU" sz="2400" b="0" dirty="0"/>
              <a:t>  </a:t>
            </a:r>
            <a:r>
              <a:rPr lang="en-US" sz="2400" b="0" dirty="0"/>
              <a:t>- rename</a:t>
            </a:r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400" b="0" dirty="0"/>
              <a:t>  - restart </a:t>
            </a:r>
            <a:endParaRPr lang="ru-RU" sz="2400" b="0" dirty="0"/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ru-RU" sz="2400" b="0" dirty="0"/>
              <a:t>  </a:t>
            </a:r>
            <a:r>
              <a:rPr lang="en-US" sz="2400" b="0" dirty="0"/>
              <a:t>- snapshot </a:t>
            </a:r>
            <a:endParaRPr lang="ru-RU" sz="2400" b="0" dirty="0"/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ru-RU" sz="2400" b="0" dirty="0"/>
              <a:t>  </a:t>
            </a:r>
            <a:r>
              <a:rPr lang="en-US" sz="2400" b="0" dirty="0"/>
              <a:t>- start </a:t>
            </a:r>
            <a:endParaRPr lang="ru-RU" sz="2400" b="0" dirty="0"/>
          </a:p>
          <a:p>
            <a:pPr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r>
              <a:rPr lang="ru-RU" sz="2400" b="0" dirty="0"/>
              <a:t>  </a:t>
            </a:r>
            <a:r>
              <a:rPr lang="en-US" sz="2400" b="0" dirty="0"/>
              <a:t>- stop</a:t>
            </a:r>
            <a:endParaRPr lang="ru-RU" altLang="ru-RU" sz="2400" b="0" dirty="0">
              <a:cs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98857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8006-1305-49A8-B2BC-C5D219C1E6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700" y="1881584"/>
            <a:ext cx="21956525" cy="677108"/>
          </a:xfrm>
        </p:spPr>
        <p:txBody>
          <a:bodyPr/>
          <a:lstStyle/>
          <a:p>
            <a:pPr algn="ctr">
              <a:defRPr/>
            </a:pPr>
            <a:r>
              <a:rPr lang="ru-RU" sz="4400" dirty="0"/>
              <a:t>Виртуализация на основе ОС (контейнеры)</a:t>
            </a:r>
            <a:endParaRPr lang="ru-RU" sz="4400" dirty="0">
              <a:sym typeface="Helvetica Neue" panose="02000806000000020004" pitchFamily="2" charset="-5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45B82-DE70-4F1A-9D27-6FD04EABF53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79700" y="3271520"/>
            <a:ext cx="21956525" cy="615553"/>
          </a:xfrm>
        </p:spPr>
        <p:txBody>
          <a:bodyPr/>
          <a:lstStyle/>
          <a:p>
            <a:pPr algn="ctr">
              <a:defRPr/>
            </a:pPr>
            <a:r>
              <a:rPr lang="en-US" sz="4000" b="0" dirty="0">
                <a:sym typeface="Helvetica Neue" panose="02000806000000020004" pitchFamily="2" charset="-52"/>
              </a:rPr>
              <a:t>Docker</a:t>
            </a:r>
            <a:endParaRPr lang="ru-RU" sz="4000" b="0" dirty="0">
              <a:sym typeface="Helvetica Neue" panose="02000806000000020004" pitchFamily="2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F8E98D-842A-254A-8E38-9616131D4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455" y="4599901"/>
            <a:ext cx="17188113" cy="857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0541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8006-1305-49A8-B2BC-C5D219C1E6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700" y="1881584"/>
            <a:ext cx="21956525" cy="677108"/>
          </a:xfrm>
        </p:spPr>
        <p:txBody>
          <a:bodyPr/>
          <a:lstStyle/>
          <a:p>
            <a:pPr algn="ctr">
              <a:defRPr/>
            </a:pPr>
            <a:r>
              <a:rPr lang="ru-RU" sz="4400" dirty="0"/>
              <a:t>Виртуализация на основе ОС (контейнеры)</a:t>
            </a:r>
            <a:endParaRPr lang="ru-RU" sz="4400" dirty="0">
              <a:sym typeface="Helvetica Neue" panose="02000806000000020004" pitchFamily="2" charset="-5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45B82-DE70-4F1A-9D27-6FD04EABF53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79700" y="3271520"/>
            <a:ext cx="21956525" cy="492443"/>
          </a:xfrm>
        </p:spPr>
        <p:txBody>
          <a:bodyPr/>
          <a:lstStyle/>
          <a:p>
            <a:pPr algn="ctr">
              <a:defRPr/>
            </a:pPr>
            <a:r>
              <a:rPr lang="en-US" b="0" dirty="0">
                <a:sym typeface="Helvetica Neue" panose="02000806000000020004" pitchFamily="2" charset="-52"/>
              </a:rPr>
              <a:t>LXC vs Docker</a:t>
            </a:r>
            <a:endParaRPr lang="ru-RU" b="0" dirty="0">
              <a:sym typeface="Helvetica Neue" panose="02000806000000020004" pitchFamily="2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F9ED8-FA01-1741-BFA8-3CB5DBB00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647" y="4476791"/>
            <a:ext cx="13689932" cy="852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5713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8006-1305-49A8-B2BC-C5D219C1E6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700" y="1881584"/>
            <a:ext cx="21956525" cy="677108"/>
          </a:xfrm>
        </p:spPr>
        <p:txBody>
          <a:bodyPr/>
          <a:lstStyle/>
          <a:p>
            <a:pPr algn="ctr">
              <a:defRPr/>
            </a:pPr>
            <a:r>
              <a:rPr lang="ru-RU" sz="4400" dirty="0"/>
              <a:t>Виртуализация на основе ОС (контейнеры)</a:t>
            </a:r>
            <a:endParaRPr lang="ru-RU" sz="4400" dirty="0">
              <a:sym typeface="Helvetica Neue" panose="02000806000000020004" pitchFamily="2" charset="-5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45B82-DE70-4F1A-9D27-6FD04EABF53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79700" y="3271520"/>
            <a:ext cx="21956525" cy="492443"/>
          </a:xfrm>
        </p:spPr>
        <p:txBody>
          <a:bodyPr/>
          <a:lstStyle/>
          <a:p>
            <a:pPr algn="ctr">
              <a:defRPr/>
            </a:pPr>
            <a:r>
              <a:rPr lang="en-US" b="0" dirty="0">
                <a:sym typeface="Helvetica Neue" panose="02000806000000020004" pitchFamily="2" charset="-52"/>
              </a:rPr>
              <a:t>Docker</a:t>
            </a:r>
            <a:r>
              <a:rPr lang="ru-RU" b="0" dirty="0">
                <a:sym typeface="Helvetica Neue" panose="02000806000000020004" pitchFamily="2" charset="-52"/>
              </a:rPr>
              <a:t> </a:t>
            </a:r>
            <a:r>
              <a:rPr lang="en-US" b="0" dirty="0">
                <a:sym typeface="Helvetica Neue" panose="02000806000000020004" pitchFamily="2" charset="-52"/>
              </a:rPr>
              <a:t>layers</a:t>
            </a:r>
            <a:endParaRPr lang="ru-RU" b="0" dirty="0">
              <a:sym typeface="Helvetica Neue" panose="02000806000000020004" pitchFamily="2" charset="-5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29E10D-8D67-9B44-B38B-296E4AB3A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3" y="4789610"/>
            <a:ext cx="13160871" cy="6514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234385-56C7-5740-B8C6-ADB412E0E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878" y="4928641"/>
            <a:ext cx="12589751" cy="637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3488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8006-1305-49A8-B2BC-C5D219C1E6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700" y="1881584"/>
            <a:ext cx="21956525" cy="677108"/>
          </a:xfrm>
        </p:spPr>
        <p:txBody>
          <a:bodyPr/>
          <a:lstStyle/>
          <a:p>
            <a:pPr algn="ctr">
              <a:defRPr/>
            </a:pPr>
            <a:r>
              <a:rPr lang="ru-RU" sz="4400" dirty="0"/>
              <a:t>Виртуализация на основе ОС (контейнеры)</a:t>
            </a:r>
            <a:endParaRPr lang="ru-RU" sz="4400" dirty="0">
              <a:sym typeface="Helvetica Neue" panose="02000806000000020004" pitchFamily="2" charset="-5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45B82-DE70-4F1A-9D27-6FD04EABF53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79700" y="3271520"/>
            <a:ext cx="21956525" cy="492443"/>
          </a:xfrm>
        </p:spPr>
        <p:txBody>
          <a:bodyPr/>
          <a:lstStyle/>
          <a:p>
            <a:pPr algn="ctr">
              <a:defRPr/>
            </a:pPr>
            <a:r>
              <a:rPr lang="ru-RU" b="0" dirty="0">
                <a:sym typeface="Helvetica Neue" panose="02000806000000020004" pitchFamily="2" charset="-52"/>
              </a:rPr>
              <a:t>Архитектура </a:t>
            </a:r>
            <a:r>
              <a:rPr lang="en-US" b="0" dirty="0">
                <a:sym typeface="Helvetica Neue" panose="02000806000000020004" pitchFamily="2" charset="-52"/>
              </a:rPr>
              <a:t>Docker</a:t>
            </a:r>
            <a:endParaRPr lang="ru-RU" b="0" dirty="0">
              <a:sym typeface="Helvetica Neue" panose="02000806000000020004" pitchFamily="2" charset="-5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20093-081D-4940-BA6E-F5CB1517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119" y="3763963"/>
            <a:ext cx="15380985" cy="97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2911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48006-1305-49A8-B2BC-C5D219C1E6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700" y="1785332"/>
            <a:ext cx="21956525" cy="677108"/>
          </a:xfrm>
        </p:spPr>
        <p:txBody>
          <a:bodyPr/>
          <a:lstStyle/>
          <a:p>
            <a:pPr algn="ctr">
              <a:defRPr/>
            </a:pPr>
            <a:r>
              <a:rPr lang="ru-RU" sz="4400" dirty="0"/>
              <a:t>Виртуализация на основе ОС (контейнеры)</a:t>
            </a:r>
            <a:endParaRPr lang="ru-RU" sz="4400" dirty="0">
              <a:sym typeface="Helvetica Neue" panose="02000806000000020004" pitchFamily="2" charset="-5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45B82-DE70-4F1A-9D27-6FD04EABF53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79700" y="3030890"/>
            <a:ext cx="21956525" cy="492443"/>
          </a:xfrm>
        </p:spPr>
        <p:txBody>
          <a:bodyPr/>
          <a:lstStyle/>
          <a:p>
            <a:pPr algn="ctr">
              <a:defRPr/>
            </a:pPr>
            <a:r>
              <a:rPr lang="ru-RU" b="0" dirty="0">
                <a:sym typeface="Helvetica Neue" panose="02000806000000020004" pitchFamily="2" charset="-52"/>
              </a:rPr>
              <a:t>Архитектура приложения на контейнерах </a:t>
            </a:r>
            <a:r>
              <a:rPr lang="en-US" b="0" dirty="0">
                <a:sym typeface="Helvetica Neue" panose="02000806000000020004" pitchFamily="2" charset="-52"/>
              </a:rPr>
              <a:t>Docker</a:t>
            </a:r>
            <a:endParaRPr lang="ru-RU" b="0" dirty="0">
              <a:sym typeface="Helvetica Neue" panose="02000806000000020004" pitchFamily="2" charset="-5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C7E82-971E-B947-99D5-C3DA15319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946" y="4091783"/>
            <a:ext cx="10926011" cy="87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457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44CE2-E39D-4D67-BE14-236DB72E5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6102" y="1187447"/>
            <a:ext cx="15830550" cy="830263"/>
          </a:xfrm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ru-RU" altLang="en-US" cap="none" dirty="0">
                <a:ea typeface="Helvetica Neue" panose="02000503000000020004" pitchFamily="2" charset="0"/>
                <a:cs typeface="Helvetica Neue" panose="02000503000000020004" pitchFamily="2" charset="0"/>
              </a:rPr>
              <a:t>Программа лекции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35EFF66D-A6EB-D146-BEB3-20059BB34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417" y="3249861"/>
            <a:ext cx="15830550" cy="323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ru-RU" sz="3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Вводная часть + Аппаратная виртуализация </a:t>
            </a:r>
            <a:r>
              <a:rPr lang="en-US" altLang="ru-RU" sz="3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(KVM)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ru-RU" sz="3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Виртуализация на основе ОС (контейнеризация)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ru-RU" sz="3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LXC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ru-RU" sz="3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Docker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02E19E-B1A5-E042-8C9C-4853E6803D6B}"/>
              </a:ext>
            </a:extLst>
          </p:cNvPr>
          <p:cNvSpPr/>
          <p:nvPr/>
        </p:nvSpPr>
        <p:spPr>
          <a:xfrm>
            <a:off x="2526631" y="6556996"/>
            <a:ext cx="12271459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ru-RU" sz="3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Практическая часть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ru-RU" sz="3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84352735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C3431C-7F40-4BC9-8A01-FE174AB9FA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859" y="1678624"/>
            <a:ext cx="17063691" cy="2352503"/>
          </a:xfrm>
        </p:spPr>
        <p:txBody>
          <a:bodyPr/>
          <a:lstStyle/>
          <a:p>
            <a:pPr algn="ctr">
              <a:lnSpc>
                <a:spcPct val="150000"/>
              </a:lnSpc>
              <a:defRPr/>
            </a:pPr>
            <a:r>
              <a:rPr lang="ru-RU" dirty="0">
                <a:sym typeface="Helvetica Neue" panose="02000806000000020004" pitchFamily="2" charset="-52"/>
              </a:rPr>
              <a:t>Проблемы и минусы контейнеризации</a:t>
            </a:r>
          </a:p>
        </p:txBody>
      </p:sp>
      <p:sp>
        <p:nvSpPr>
          <p:cNvPr id="52226" name="Text Placeholder 2">
            <a:extLst>
              <a:ext uri="{FF2B5EF4-FFF2-40B4-BE49-F238E27FC236}">
                <a16:creationId xmlns:a16="http://schemas.microsoft.com/office/drawing/2014/main" id="{6CE69A81-D5E1-E84A-89A4-A0DF4AE54993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 bwMode="auto">
          <a:xfrm>
            <a:off x="1179859" y="5135774"/>
            <a:ext cx="16555691" cy="4924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ru-RU" altLang="ru-RU" dirty="0">
                <a:cs typeface="Roboto Mono" pitchFamily="2" charset="0"/>
              </a:rPr>
              <a:t>Проблемы </a:t>
            </a:r>
            <a:r>
              <a:rPr lang="en-US" altLang="ru-RU" dirty="0">
                <a:cs typeface="Roboto Mono" pitchFamily="2" charset="0"/>
              </a:rPr>
              <a:t>LXC</a:t>
            </a:r>
          </a:p>
          <a:p>
            <a:pPr>
              <a:spcBef>
                <a:spcPct val="0"/>
              </a:spcBef>
            </a:pPr>
            <a:r>
              <a:rPr lang="en-US" altLang="ru-RU" dirty="0">
                <a:cs typeface="Roboto Mono" pitchFamily="2" charset="0"/>
              </a:rPr>
              <a:t> - </a:t>
            </a:r>
            <a:r>
              <a:rPr lang="ru-RU" altLang="ru-RU" dirty="0">
                <a:cs typeface="Roboto Mono" pitchFamily="2" charset="0"/>
              </a:rPr>
              <a:t>Одно ядро для всех </a:t>
            </a:r>
            <a:r>
              <a:rPr lang="ru-RU" altLang="ru-RU" dirty="0" err="1">
                <a:cs typeface="Roboto Mono" pitchFamily="2" charset="0"/>
              </a:rPr>
              <a:t>контейнеро</a:t>
            </a:r>
            <a:r>
              <a:rPr lang="ru-RU" altLang="ru-RU" dirty="0">
                <a:cs typeface="Roboto Mono" pitchFamily="2" charset="0"/>
              </a:rPr>
              <a:t>, включая модули</a:t>
            </a:r>
          </a:p>
          <a:p>
            <a:pPr>
              <a:spcBef>
                <a:spcPct val="0"/>
              </a:spcBef>
            </a:pPr>
            <a:r>
              <a:rPr lang="ru-RU" altLang="ru-RU" dirty="0">
                <a:cs typeface="Roboto Mono" pitchFamily="2" charset="0"/>
              </a:rPr>
              <a:t> - Невозможность запускать ОС отличные от </a:t>
            </a:r>
            <a:r>
              <a:rPr lang="en-US" altLang="ru-RU" dirty="0">
                <a:cs typeface="Roboto Mono" pitchFamily="2" charset="0"/>
              </a:rPr>
              <a:t>Linux</a:t>
            </a:r>
            <a:endParaRPr lang="ru-RU" altLang="ru-RU" dirty="0">
              <a:cs typeface="Roboto Mono" pitchFamily="2" charset="0"/>
            </a:endParaRPr>
          </a:p>
          <a:p>
            <a:pPr>
              <a:spcBef>
                <a:spcPct val="0"/>
              </a:spcBef>
            </a:pPr>
            <a:endParaRPr lang="ru-RU" altLang="ru-RU" dirty="0">
              <a:cs typeface="Roboto Mono" pitchFamily="2" charset="0"/>
            </a:endParaRPr>
          </a:p>
          <a:p>
            <a:pPr>
              <a:spcBef>
                <a:spcPct val="0"/>
              </a:spcBef>
            </a:pPr>
            <a:endParaRPr lang="ru-RU" altLang="ru-RU" dirty="0">
              <a:cs typeface="Roboto Mono" pitchFamily="2" charset="0"/>
            </a:endParaRPr>
          </a:p>
          <a:p>
            <a:pPr>
              <a:spcBef>
                <a:spcPct val="0"/>
              </a:spcBef>
            </a:pPr>
            <a:r>
              <a:rPr lang="ru-RU" altLang="ru-RU" dirty="0">
                <a:cs typeface="Roboto Mono" pitchFamily="2" charset="0"/>
              </a:rPr>
              <a:t>Проблемы </a:t>
            </a:r>
            <a:r>
              <a:rPr lang="en-US" altLang="ru-RU" dirty="0">
                <a:cs typeface="Roboto Mono" pitchFamily="2" charset="0"/>
              </a:rPr>
              <a:t>Docker</a:t>
            </a:r>
          </a:p>
          <a:p>
            <a:pPr>
              <a:spcBef>
                <a:spcPct val="0"/>
              </a:spcBef>
            </a:pPr>
            <a:r>
              <a:rPr lang="en-US" altLang="ru-RU" dirty="0">
                <a:cs typeface="Roboto Mono" pitchFamily="2" charset="0"/>
              </a:rPr>
              <a:t> - </a:t>
            </a:r>
            <a:r>
              <a:rPr lang="ru-RU" altLang="ru-RU" dirty="0">
                <a:cs typeface="Roboto Mono" pitchFamily="2" charset="0"/>
              </a:rPr>
              <a:t>Одно ядро для всех </a:t>
            </a:r>
            <a:r>
              <a:rPr lang="ru-RU" altLang="ru-RU" dirty="0" err="1">
                <a:cs typeface="Roboto Mono" pitchFamily="2" charset="0"/>
              </a:rPr>
              <a:t>контейнеро</a:t>
            </a:r>
            <a:r>
              <a:rPr lang="ru-RU" altLang="ru-RU" dirty="0">
                <a:cs typeface="Roboto Mono" pitchFamily="2" charset="0"/>
              </a:rPr>
              <a:t>, включая модули</a:t>
            </a:r>
            <a:endParaRPr lang="en-US" altLang="ru-RU" dirty="0">
              <a:cs typeface="Roboto Mono" pitchFamily="2" charset="0"/>
            </a:endParaRPr>
          </a:p>
          <a:p>
            <a:pPr>
              <a:spcBef>
                <a:spcPct val="0"/>
              </a:spcBef>
            </a:pPr>
            <a:r>
              <a:rPr lang="en-US" altLang="ru-RU" dirty="0">
                <a:cs typeface="Roboto Mono" pitchFamily="2" charset="0"/>
              </a:rPr>
              <a:t> - </a:t>
            </a:r>
            <a:r>
              <a:rPr lang="ru-RU" altLang="ru-RU" dirty="0">
                <a:cs typeface="Roboto Mono" pitchFamily="2" charset="0"/>
              </a:rPr>
              <a:t>Пересечение </a:t>
            </a:r>
            <a:r>
              <a:rPr lang="en-US" altLang="ru-RU" dirty="0">
                <a:cs typeface="Roboto Mono" pitchFamily="2" charset="0"/>
              </a:rPr>
              <a:t>UID\GUID </a:t>
            </a:r>
            <a:r>
              <a:rPr lang="ru-RU" altLang="ru-RU" dirty="0">
                <a:cs typeface="Roboto Mono" pitchFamily="2" charset="0"/>
              </a:rPr>
              <a:t>в </a:t>
            </a:r>
            <a:r>
              <a:rPr lang="en-US" altLang="ru-RU" dirty="0">
                <a:cs typeface="Roboto Mono" pitchFamily="2" charset="0"/>
              </a:rPr>
              <a:t>volumes</a:t>
            </a:r>
          </a:p>
          <a:p>
            <a:pPr>
              <a:spcBef>
                <a:spcPct val="0"/>
              </a:spcBef>
            </a:pPr>
            <a:r>
              <a:rPr lang="en-US" altLang="ru-RU" dirty="0">
                <a:cs typeface="Roboto Mono" pitchFamily="2" charset="0"/>
              </a:rPr>
              <a:t> - </a:t>
            </a:r>
            <a:r>
              <a:rPr lang="ru-RU" altLang="ru-RU" dirty="0">
                <a:cs typeface="Roboto Mono" pitchFamily="2" charset="0"/>
              </a:rPr>
              <a:t>Падение </a:t>
            </a:r>
            <a:r>
              <a:rPr lang="en-US" altLang="ru-RU" dirty="0">
                <a:cs typeface="Roboto Mono" pitchFamily="2" charset="0"/>
              </a:rPr>
              <a:t>docker </a:t>
            </a:r>
            <a:r>
              <a:rPr lang="ru-RU" altLang="ru-RU" dirty="0">
                <a:cs typeface="Roboto Mono" pitchFamily="2" charset="0"/>
              </a:rPr>
              <a:t>демона</a:t>
            </a:r>
          </a:p>
          <a:p>
            <a:pPr>
              <a:spcBef>
                <a:spcPct val="0"/>
              </a:spcBef>
            </a:pPr>
            <a:r>
              <a:rPr lang="ru-RU" altLang="ru-RU" dirty="0">
                <a:cs typeface="Roboto Mono" pitchFamily="2" charset="0"/>
              </a:rPr>
              <a:t> - Не все можно </a:t>
            </a:r>
            <a:r>
              <a:rPr lang="ru-RU" altLang="ru-RU" dirty="0" err="1">
                <a:cs typeface="Roboto Mono" pitchFamily="2" charset="0"/>
              </a:rPr>
              <a:t>запуститиь</a:t>
            </a:r>
            <a:r>
              <a:rPr lang="ru-RU" altLang="ru-RU" dirty="0">
                <a:cs typeface="Roboto Mono" pitchFamily="2" charset="0"/>
              </a:rPr>
              <a:t> в докере без проблем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CCC989-4E86-4736-8FF7-3CB4B02DB1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5637" y="5693588"/>
            <a:ext cx="21632174" cy="1354217"/>
          </a:xfrm>
        </p:spPr>
        <p:txBody>
          <a:bodyPr/>
          <a:lstStyle/>
          <a:p>
            <a:pPr algn="ctr">
              <a:defRPr/>
            </a:pPr>
            <a:r>
              <a:rPr lang="en-US" sz="8800" dirty="0">
                <a:sym typeface="Helvetica Neue" panose="02000806000000020004" pitchFamily="2" charset="-52"/>
              </a:rPr>
              <a:t>Q&amp;A</a:t>
            </a:r>
            <a:endParaRPr lang="ru-RU" sz="8800" dirty="0">
              <a:sym typeface="Helvetica Neue" panose="0200080600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79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Placeholder 2">
            <a:extLst>
              <a:ext uri="{FF2B5EF4-FFF2-40B4-BE49-F238E27FC236}">
                <a16:creationId xmlns:a16="http://schemas.microsoft.com/office/drawing/2014/main" id="{54378C97-AB3C-0149-B514-E825A711B4DA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 bwMode="auto">
          <a:xfrm>
            <a:off x="1179510" y="3428666"/>
            <a:ext cx="11011330" cy="61394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r>
              <a:rPr lang="ru-RU" altLang="ru-RU" sz="3600" dirty="0">
                <a:cs typeface="Roboto Mono" pitchFamily="2" charset="0"/>
              </a:rPr>
              <a:t>Какие задачи она решает.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88673-BF39-48A4-9E1A-377341A46B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513" y="1675568"/>
            <a:ext cx="22476347" cy="827004"/>
          </a:xfrm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ru-RU" altLang="en-US" cap="none" dirty="0">
                <a:ea typeface="Helvetica Neue" panose="02000503000000020004" pitchFamily="2" charset="0"/>
                <a:cs typeface="Helvetica Neue" panose="02000503000000020004" pitchFamily="2" charset="0"/>
              </a:rPr>
              <a:t>ЧТО ТАКОЕ ВИРТУАЛИЗАЦИЯ.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F2DBDC-9D8B-7C4F-B166-30A106B6B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840" y="3778124"/>
            <a:ext cx="11465020" cy="6496845"/>
          </a:xfrm>
          <a:prstGeom prst="rect">
            <a:avLst/>
          </a:prstGeom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56E7F5D-2BCD-A342-8FFE-591AF3C40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510" y="4728952"/>
            <a:ext cx="11011330" cy="537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0"/>
              </a:spcBef>
              <a:buFontTx/>
              <a:buChar char="-"/>
            </a:pPr>
            <a:r>
              <a:rPr lang="ru-RU" altLang="ru-RU" sz="3200" b="0" dirty="0">
                <a:cs typeface="Roboto Mono" pitchFamily="2" charset="0"/>
              </a:rPr>
              <a:t>Позволяет изолировать различные вычислительные процессы друг от друга.</a:t>
            </a:r>
          </a:p>
          <a:p>
            <a:pPr marL="342900" indent="-342900">
              <a:spcBef>
                <a:spcPct val="0"/>
              </a:spcBef>
              <a:buFontTx/>
              <a:buChar char="-"/>
            </a:pPr>
            <a:endParaRPr lang="ru-RU" altLang="ru-RU" sz="3200" b="0" dirty="0">
              <a:cs typeface="Roboto Mono" pitchFamily="2" charset="0"/>
            </a:endParaRPr>
          </a:p>
          <a:p>
            <a:pPr marL="342900" indent="-342900">
              <a:spcBef>
                <a:spcPct val="0"/>
              </a:spcBef>
              <a:buFontTx/>
              <a:buChar char="-"/>
            </a:pPr>
            <a:r>
              <a:rPr lang="ru-RU" altLang="ru-RU" sz="3200" b="0" dirty="0">
                <a:cs typeface="Roboto Mono" pitchFamily="2" charset="0"/>
              </a:rPr>
              <a:t>Запускать ПО с различной архитектурой на одном сервере</a:t>
            </a:r>
            <a:r>
              <a:rPr lang="en-US" altLang="ru-RU" sz="3200" b="0" dirty="0">
                <a:cs typeface="Roboto Mono" pitchFamily="2" charset="0"/>
              </a:rPr>
              <a:t>/</a:t>
            </a:r>
            <a:r>
              <a:rPr lang="ru-RU" altLang="ru-RU" sz="3200" b="0" dirty="0">
                <a:cs typeface="Roboto Mono" pitchFamily="2" charset="0"/>
              </a:rPr>
              <a:t>компьютере.</a:t>
            </a:r>
          </a:p>
          <a:p>
            <a:pPr marL="342900" indent="-342900">
              <a:spcBef>
                <a:spcPct val="0"/>
              </a:spcBef>
              <a:buFontTx/>
              <a:buChar char="-"/>
            </a:pPr>
            <a:endParaRPr lang="ru-RU" altLang="ru-RU" sz="3200" b="0" dirty="0">
              <a:cs typeface="Roboto Mono" pitchFamily="2" charset="0"/>
            </a:endParaRPr>
          </a:p>
          <a:p>
            <a:pPr marL="342900" indent="-342900">
              <a:spcBef>
                <a:spcPct val="0"/>
              </a:spcBef>
              <a:buFontTx/>
              <a:buChar char="-"/>
            </a:pPr>
            <a:r>
              <a:rPr lang="ru-RU" altLang="ru-RU" sz="3200" b="0" dirty="0">
                <a:cs typeface="Roboto Mono" pitchFamily="2" charset="0"/>
              </a:rPr>
              <a:t>В определённых случаях снижает расходы на инфраструктуру.</a:t>
            </a:r>
          </a:p>
          <a:p>
            <a:pPr marL="342900" indent="-342900">
              <a:spcBef>
                <a:spcPct val="0"/>
              </a:spcBef>
              <a:buFontTx/>
              <a:buChar char="-"/>
            </a:pPr>
            <a:endParaRPr lang="ru-RU" altLang="ru-RU" sz="3200" b="0" dirty="0">
              <a:cs typeface="Roboto Mono" pitchFamily="2" charset="0"/>
            </a:endParaRPr>
          </a:p>
          <a:p>
            <a:pPr marL="342900" indent="-342900">
              <a:spcBef>
                <a:spcPct val="0"/>
              </a:spcBef>
              <a:buFontTx/>
              <a:buChar char="-"/>
            </a:pPr>
            <a:r>
              <a:rPr lang="ru-RU" altLang="ru-RU" sz="3200" b="0" dirty="0">
                <a:cs typeface="Roboto Mono" pitchFamily="2" charset="0"/>
              </a:rPr>
              <a:t>Централизованное управление инфраструктурой.</a:t>
            </a:r>
            <a:endParaRPr lang="en-US" altLang="ru-RU" sz="3200" b="0" dirty="0">
              <a:cs typeface="Roboto Mono" pitchFamily="2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Placeholder 2">
            <a:extLst>
              <a:ext uri="{FF2B5EF4-FFF2-40B4-BE49-F238E27FC236}">
                <a16:creationId xmlns:a16="http://schemas.microsoft.com/office/drawing/2014/main" id="{F4D66769-A242-2B46-BD3F-11ECD2BCA5C7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 bwMode="auto">
          <a:xfrm>
            <a:off x="5840413" y="2498976"/>
            <a:ext cx="17295812" cy="492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ru-RU" altLang="ru-RU" dirty="0">
                <a:cs typeface="Roboto Mono" pitchFamily="2" charset="0"/>
              </a:rPr>
              <a:t>Плюсы</a:t>
            </a:r>
          </a:p>
        </p:txBody>
      </p:sp>
      <p:sp>
        <p:nvSpPr>
          <p:cNvPr id="47107" name="Text Placeholder 3">
            <a:extLst>
              <a:ext uri="{FF2B5EF4-FFF2-40B4-BE49-F238E27FC236}">
                <a16:creationId xmlns:a16="http://schemas.microsoft.com/office/drawing/2014/main" id="{9D91591A-EF8D-F04B-9766-FBBF3E1E6FC5}"/>
              </a:ext>
            </a:extLst>
          </p:cNvPr>
          <p:cNvSpPr>
            <a:spLocks noGrp="1" noChangeArrowheads="1"/>
          </p:cNvSpPr>
          <p:nvPr>
            <p:ph type="body" sz="quarter" idx="20"/>
          </p:nvPr>
        </p:nvSpPr>
        <p:spPr bwMode="auto">
          <a:xfrm>
            <a:off x="6087979" y="3301750"/>
            <a:ext cx="17048246" cy="29546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ru-RU" altLang="ru-RU" sz="2800" dirty="0">
                <a:cs typeface="Roboto Mono" pitchFamily="2" charset="0"/>
              </a:rPr>
              <a:t>Простота и скорость развертывания новых серверов и инфраструктуры.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ru-RU" altLang="ru-RU" sz="2800" dirty="0">
                <a:cs typeface="Roboto Mono" pitchFamily="2" charset="0"/>
              </a:rPr>
              <a:t>Более рациональное распределение ресурсов.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ru-RU" altLang="ru-RU" sz="2800" dirty="0">
                <a:cs typeface="Roboto Mono" pitchFamily="2" charset="0"/>
              </a:rPr>
              <a:t>Гибкое управлении серверами и инфраструктурой.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ru-RU" altLang="ru-RU" sz="2800" dirty="0">
                <a:cs typeface="Roboto Mono" pitchFamily="2" charset="0"/>
              </a:rPr>
              <a:t>Более высокая отказоустойчивость.</a:t>
            </a:r>
            <a:endParaRPr lang="ru-RU" altLang="ru-RU" dirty="0">
              <a:cs typeface="Roboto Mono" pitchFamily="2" charset="0"/>
            </a:endParaRPr>
          </a:p>
          <a:p>
            <a:pPr marL="342900" indent="-342900">
              <a:spcBef>
                <a:spcPct val="0"/>
              </a:spcBef>
              <a:buFontTx/>
              <a:buChar char="-"/>
            </a:pPr>
            <a:endParaRPr lang="ru-RU" altLang="ru-RU" dirty="0">
              <a:cs typeface="Roboto Mono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3A420-ECFA-40FC-9B92-315ACAE212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0413" y="1261078"/>
            <a:ext cx="17295812" cy="830997"/>
          </a:xfrm>
        </p:spPr>
        <p:txBody>
          <a:bodyPr/>
          <a:lstStyle/>
          <a:p>
            <a:pPr algn="ctr">
              <a:defRPr/>
            </a:pPr>
            <a:r>
              <a:rPr lang="ru-RU" altLang="ru-RU" dirty="0">
                <a:cs typeface="Roboto Mono" pitchFamily="2" charset="0"/>
              </a:rPr>
              <a:t>Достоинства и недостатки</a:t>
            </a:r>
            <a:endParaRPr lang="ru-RU" dirty="0">
              <a:sym typeface="Helvetica Neue" panose="02000806000000020004" pitchFamily="2" charset="-52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940C76B-9E0B-5E41-92CF-7869E9AB1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7979" y="8303334"/>
            <a:ext cx="17048246" cy="424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255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sz="2400" b="0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Helvetica Neue"/>
                <a:sym typeface="Helvetica Neue" panose="02000503000000020004" pitchFamily="2" charset="0"/>
              </a:defRPr>
            </a:lvl1pPr>
            <a:lvl2pPr indent="2286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2pPr>
            <a:lvl3pPr indent="4572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3pPr>
            <a:lvl4pPr indent="6858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4pPr>
            <a:lvl5pPr indent="9144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ru-RU" altLang="ru-RU" sz="2800" kern="0" dirty="0">
                <a:cs typeface="Roboto Mono" pitchFamily="2" charset="0"/>
              </a:rPr>
              <a:t>Небольшая потеря производительности, по сравнению с </a:t>
            </a:r>
            <a:r>
              <a:rPr lang="en-US" altLang="ru-RU" sz="2800" kern="0" dirty="0">
                <a:cs typeface="Roboto Mono" pitchFamily="2" charset="0"/>
              </a:rPr>
              <a:t>hardware </a:t>
            </a:r>
            <a:r>
              <a:rPr lang="ru-RU" altLang="ru-RU" sz="2800" kern="0" dirty="0">
                <a:cs typeface="Roboto Mono" pitchFamily="2" charset="0"/>
              </a:rPr>
              <a:t>решениями.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ru-RU" altLang="ru-RU" sz="2800" kern="0" dirty="0">
                <a:cs typeface="Roboto Mono" pitchFamily="2" charset="0"/>
              </a:rPr>
              <a:t>Сложность в первоначальном планировании и настройки инфраструктуры системы виртуализации.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ru-RU" altLang="ru-RU" sz="2800" kern="0" dirty="0">
                <a:cs typeface="Roboto Mono" pitchFamily="2" charset="0"/>
              </a:rPr>
              <a:t>Ограничения с использованием оборудования (</a:t>
            </a:r>
            <a:r>
              <a:rPr lang="en-US" altLang="ru-RU" sz="2800" kern="0" dirty="0">
                <a:cs typeface="Roboto Mono" pitchFamily="2" charset="0"/>
              </a:rPr>
              <a:t>USB, RSR232, Video Card</a:t>
            </a:r>
            <a:r>
              <a:rPr lang="ru-RU" altLang="ru-RU" sz="2800" kern="0" dirty="0">
                <a:cs typeface="Roboto Mono" pitchFamily="2" charset="0"/>
              </a:rPr>
              <a:t>).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ru-RU" altLang="ru-RU" sz="2800" kern="0" dirty="0">
                <a:cs typeface="Roboto Mono" pitchFamily="2" charset="0"/>
              </a:rPr>
              <a:t>Требования к более высокой квалификации специалистов, необходимы знания во многих сферах.</a:t>
            </a:r>
            <a:endParaRPr lang="ru-RU" altLang="ru-RU" kern="0" dirty="0">
              <a:cs typeface="Roboto Mono" pitchFamily="2" charset="0"/>
            </a:endParaRPr>
          </a:p>
          <a:p>
            <a:pPr marL="342900" indent="-342900">
              <a:spcBef>
                <a:spcPct val="0"/>
              </a:spcBef>
              <a:buFontTx/>
              <a:buChar char="-"/>
            </a:pPr>
            <a:endParaRPr lang="ru-RU" altLang="ru-RU" kern="0" dirty="0">
              <a:cs typeface="Roboto Mono" pitchFamily="2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BE815CF-DA6E-2E49-9547-923587EEC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0413" y="7403139"/>
            <a:ext cx="17295812" cy="49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255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sz="3200" b="1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Helvetica Neue"/>
                <a:sym typeface="Helvetica Neue" panose="02000503000000020004" pitchFamily="2" charset="0"/>
              </a:defRPr>
            </a:lvl1pPr>
            <a:lvl2pPr indent="2286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2pPr>
            <a:lvl3pPr indent="4572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3pPr>
            <a:lvl4pPr indent="6858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4pPr>
            <a:lvl5pPr indent="9144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>
              <a:spcBef>
                <a:spcPct val="0"/>
              </a:spcBef>
            </a:pPr>
            <a:r>
              <a:rPr lang="ru-RU" altLang="ru-RU" kern="0" dirty="0">
                <a:cs typeface="Roboto Mono" pitchFamily="2" charset="0"/>
              </a:rPr>
              <a:t>Минусы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A545341-1FB9-364B-BDF0-1720266394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244"/>
          <a:stretch/>
        </p:blipFill>
        <p:spPr>
          <a:xfrm>
            <a:off x="433137" y="2498975"/>
            <a:ext cx="4791242" cy="9869487"/>
          </a:xfrm>
        </p:spPr>
      </p:pic>
    </p:spTree>
    <p:extLst>
      <p:ext uri="{BB962C8B-B14F-4D97-AF65-F5344CB8AC3E}">
        <p14:creationId xmlns:p14="http://schemas.microsoft.com/office/powerpoint/2010/main" val="138270824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44CE2-E39D-4D67-BE14-236DB72E5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6102" y="1187447"/>
            <a:ext cx="15830550" cy="830263"/>
          </a:xfrm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ru-RU" altLang="en-US" cap="none" dirty="0">
                <a:ea typeface="Helvetica Neue" panose="02000503000000020004" pitchFamily="2" charset="0"/>
                <a:cs typeface="Helvetica Neue" panose="02000503000000020004" pitchFamily="2" charset="0"/>
              </a:rPr>
              <a:t>Типы виртуализации.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35EFF66D-A6EB-D146-BEB3-20059BB34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102" y="2142956"/>
            <a:ext cx="15830550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ru-RU" sz="3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Эмуляция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C29CA6D-BA97-AF4D-A1E1-687AA2A49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5074" y="3047803"/>
            <a:ext cx="17048246" cy="215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255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sz="2400" b="0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Helvetica Neue"/>
                <a:sym typeface="Helvetica Neue" panose="02000503000000020004" pitchFamily="2" charset="0"/>
              </a:defRPr>
            </a:lvl1pPr>
            <a:lvl2pPr indent="2286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2pPr>
            <a:lvl3pPr indent="4572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3pPr>
            <a:lvl4pPr indent="6858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4pPr>
            <a:lvl5pPr indent="9144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ru-RU" sz="2800" dirty="0">
                <a:cs typeface="Roboto Mono" pitchFamily="2" charset="0"/>
              </a:rPr>
              <a:t>- DOSBOX</a:t>
            </a:r>
          </a:p>
          <a:p>
            <a:pPr>
              <a:spcBef>
                <a:spcPct val="0"/>
              </a:spcBef>
            </a:pPr>
            <a:r>
              <a:rPr lang="en-US" altLang="ru-RU" sz="2800" dirty="0">
                <a:cs typeface="Roboto Mono" pitchFamily="2" charset="0"/>
              </a:rPr>
              <a:t>- QEMU</a:t>
            </a:r>
          </a:p>
          <a:p>
            <a:pPr>
              <a:spcBef>
                <a:spcPct val="0"/>
              </a:spcBef>
            </a:pPr>
            <a:r>
              <a:rPr lang="en-US" altLang="ru-RU" sz="2800" dirty="0">
                <a:cs typeface="Roboto Mono" pitchFamily="2" charset="0"/>
              </a:rPr>
              <a:t>- VirtualBox</a:t>
            </a:r>
          </a:p>
          <a:p>
            <a:pPr>
              <a:spcBef>
                <a:spcPct val="0"/>
              </a:spcBef>
            </a:pPr>
            <a:r>
              <a:rPr lang="en-US" altLang="ru-RU" sz="2800" dirty="0">
                <a:cs typeface="Roboto Mono" pitchFamily="2" charset="0"/>
              </a:rPr>
              <a:t>- NES</a:t>
            </a:r>
            <a:endParaRPr lang="ru-RU" altLang="ru-RU" sz="2800" dirty="0">
              <a:cs typeface="Roboto Mono" pitchFamily="2" charset="0"/>
            </a:endParaRPr>
          </a:p>
          <a:p>
            <a:pPr>
              <a:spcBef>
                <a:spcPct val="0"/>
              </a:spcBef>
            </a:pPr>
            <a:r>
              <a:rPr lang="en-US" altLang="ru-RU" sz="2800" dirty="0">
                <a:cs typeface="Roboto Mono" pitchFamily="2" charset="0"/>
              </a:rPr>
              <a:t>- Alcohol 120%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DE6AB0B-3B6C-FB45-A10B-911664B15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102" y="5442871"/>
            <a:ext cx="15830550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ru-RU" sz="3600" dirty="0" err="1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Паравиртуализация</a:t>
            </a:r>
            <a:endParaRPr lang="ru-RU" altLang="ru-RU" sz="3600" dirty="0">
              <a:solidFill>
                <a:schemeClr val="tx1"/>
              </a:solidFill>
              <a:latin typeface="Roboto Mono" pitchFamily="2" charset="0"/>
              <a:ea typeface="Roboto Mono" pitchFamily="2" charset="0"/>
              <a:cs typeface="Roboto Mono" pitchFamily="2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AA674D0-7039-6244-8054-E362063C3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5074" y="6371781"/>
            <a:ext cx="17048246" cy="43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255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sz="2400" b="0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Helvetica Neue"/>
                <a:sym typeface="Helvetica Neue" panose="02000503000000020004" pitchFamily="2" charset="0"/>
              </a:defRPr>
            </a:lvl1pPr>
            <a:lvl2pPr indent="2286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2pPr>
            <a:lvl3pPr indent="4572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3pPr>
            <a:lvl4pPr indent="6858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4pPr>
            <a:lvl5pPr indent="9144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ru-RU" sz="2800" dirty="0">
                <a:cs typeface="Roboto Mono" pitchFamily="2" charset="0"/>
              </a:rPr>
              <a:t>- Xen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B25FBD43-05DA-7C49-8792-2D0A0E4A4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102" y="7088565"/>
            <a:ext cx="15830550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ru-RU" sz="3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Аппаратная виртуализация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465EBA9-28EC-1844-BA2B-9260DB806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5074" y="7993412"/>
            <a:ext cx="17048246" cy="215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255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sz="2400" b="0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Helvetica Neue"/>
                <a:sym typeface="Helvetica Neue" panose="02000503000000020004" pitchFamily="2" charset="0"/>
              </a:defRPr>
            </a:lvl1pPr>
            <a:lvl2pPr indent="2286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2pPr>
            <a:lvl3pPr indent="4572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3pPr>
            <a:lvl4pPr indent="6858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4pPr>
            <a:lvl5pPr indent="9144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ru-RU" sz="2800" dirty="0">
                <a:cs typeface="Roboto Mono" pitchFamily="2" charset="0"/>
              </a:rPr>
              <a:t>- Xen</a:t>
            </a:r>
          </a:p>
          <a:p>
            <a:pPr>
              <a:spcBef>
                <a:spcPct val="0"/>
              </a:spcBef>
            </a:pPr>
            <a:r>
              <a:rPr lang="en-US" altLang="ru-RU" sz="2800" dirty="0">
                <a:cs typeface="Roboto Mono" pitchFamily="2" charset="0"/>
              </a:rPr>
              <a:t>- KVM</a:t>
            </a:r>
          </a:p>
          <a:p>
            <a:pPr>
              <a:spcBef>
                <a:spcPct val="0"/>
              </a:spcBef>
            </a:pPr>
            <a:r>
              <a:rPr lang="en-US" altLang="ru-RU" sz="2800" dirty="0">
                <a:cs typeface="Roboto Mono" pitchFamily="2" charset="0"/>
              </a:rPr>
              <a:t>- VirtualBox</a:t>
            </a:r>
          </a:p>
          <a:p>
            <a:pPr marL="457200" indent="-457200">
              <a:spcBef>
                <a:spcPct val="0"/>
              </a:spcBef>
              <a:buFontTx/>
              <a:buChar char="-"/>
            </a:pPr>
            <a:r>
              <a:rPr lang="en-US" altLang="ru-RU" sz="2800" kern="0" dirty="0" err="1">
                <a:cs typeface="Roboto Mono" pitchFamily="2" charset="0"/>
              </a:rPr>
              <a:t>Vmware</a:t>
            </a:r>
            <a:endParaRPr lang="en-US" altLang="ru-RU" sz="2800" kern="0" dirty="0">
              <a:cs typeface="Roboto Mono" pitchFamily="2" charset="0"/>
            </a:endParaRPr>
          </a:p>
          <a:p>
            <a:pPr marL="457200" indent="-457200">
              <a:spcBef>
                <a:spcPct val="0"/>
              </a:spcBef>
              <a:buFontTx/>
              <a:buChar char="-"/>
            </a:pPr>
            <a:r>
              <a:rPr lang="en-US" altLang="ru-RU" sz="2800" kern="0" dirty="0">
                <a:cs typeface="Roboto Mono" pitchFamily="2" charset="0"/>
              </a:rPr>
              <a:t>Hyper-V</a:t>
            </a:r>
            <a:endParaRPr lang="ru-RU" altLang="ru-RU" sz="2800" dirty="0">
              <a:cs typeface="Roboto Mono" pitchFamily="2" charset="0"/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C5ACEC59-9D05-A946-8172-BAE2C90FC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102" y="10318538"/>
            <a:ext cx="15830550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ru-RU" sz="3600" dirty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Roboto Mono" pitchFamily="2" charset="0"/>
              </a:rPr>
              <a:t>Виртуализация на уровне ОС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D6B17A-8DA9-5246-B325-883A055D5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5074" y="11247448"/>
            <a:ext cx="9986210" cy="129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825500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sz="2400" b="0" i="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Helvetica Neue"/>
                <a:sym typeface="Helvetica Neue" panose="02000503000000020004" pitchFamily="2" charset="0"/>
              </a:defRPr>
            </a:lvl1pPr>
            <a:lvl2pPr indent="2286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2pPr>
            <a:lvl3pPr indent="4572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3pPr>
            <a:lvl4pPr indent="6858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4pPr>
            <a:lvl5pPr indent="914400" algn="ctr" defTabSz="825500" rtl="0" eaLnBrk="0" fontAlgn="base" hangingPunct="0">
              <a:spcBef>
                <a:spcPct val="0"/>
              </a:spcBef>
              <a:spcAft>
                <a:spcPct val="0"/>
              </a:spcAft>
              <a:defRPr sz="5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 panose="02000503000000020004" pitchFamily="2" charset="0"/>
              </a:defRPr>
            </a:lvl5pPr>
            <a:lvl6pPr marL="0" marR="0" indent="11430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ru-RU" sz="2800" dirty="0">
                <a:cs typeface="Roboto Mono" pitchFamily="2" charset="0"/>
              </a:rPr>
              <a:t>- </a:t>
            </a:r>
            <a:r>
              <a:rPr lang="en-US" altLang="ru-RU" sz="2800" dirty="0" err="1">
                <a:cs typeface="Roboto Mono" pitchFamily="2" charset="0"/>
              </a:rPr>
              <a:t>OpenVZ</a:t>
            </a:r>
            <a:endParaRPr lang="en-US" altLang="ru-RU" sz="2800" dirty="0">
              <a:cs typeface="Roboto Mono" pitchFamily="2" charset="0"/>
            </a:endParaRPr>
          </a:p>
          <a:p>
            <a:pPr>
              <a:spcBef>
                <a:spcPct val="0"/>
              </a:spcBef>
            </a:pPr>
            <a:r>
              <a:rPr lang="en-US" altLang="ru-RU" sz="2800" dirty="0">
                <a:cs typeface="Roboto Mono" pitchFamily="2" charset="0"/>
              </a:rPr>
              <a:t>- LXC</a:t>
            </a:r>
          </a:p>
          <a:p>
            <a:pPr>
              <a:spcBef>
                <a:spcPct val="0"/>
              </a:spcBef>
            </a:pPr>
            <a:r>
              <a:rPr lang="en-US" altLang="ru-RU" sz="2800" dirty="0">
                <a:cs typeface="Roboto Mono" pitchFamily="2" charset="0"/>
              </a:rPr>
              <a:t>- </a:t>
            </a:r>
            <a:r>
              <a:rPr lang="en-US" altLang="ru-RU" sz="2800" kern="0" dirty="0">
                <a:cs typeface="Roboto Mono" pitchFamily="2" charset="0"/>
              </a:rPr>
              <a:t>Docker</a:t>
            </a:r>
            <a:endParaRPr lang="ru-RU" altLang="ru-RU" sz="2800" dirty="0">
              <a:cs typeface="Roboto Mono" pitchFamily="2" charset="0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705854-9193-EF4B-8E0D-388CCFB67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098" y="2443255"/>
            <a:ext cx="13936001" cy="94068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268E9-8DAA-4796-9E4C-F30D7B01AF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513" y="1549580"/>
            <a:ext cx="22842586" cy="677108"/>
          </a:xfrm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defRPr/>
            </a:pPr>
            <a:r>
              <a:rPr lang="ru-RU" altLang="en-US" sz="4400" cap="none" dirty="0">
                <a:ea typeface="Helvetica Neue" panose="02000503000000020004" pitchFamily="2" charset="0"/>
                <a:cs typeface="Helvetica Neue" panose="02000503000000020004" pitchFamily="2" charset="0"/>
              </a:rPr>
              <a:t>Виртуализация </a:t>
            </a:r>
            <a:r>
              <a:rPr lang="en-US" altLang="en-US" sz="4400" cap="none" dirty="0">
                <a:ea typeface="Helvetica Neue" panose="02000503000000020004" pitchFamily="2" charset="0"/>
                <a:cs typeface="Helvetica Neue" panose="02000503000000020004" pitchFamily="2" charset="0"/>
              </a:rPr>
              <a:t>CPU, RAM. </a:t>
            </a:r>
            <a:r>
              <a:rPr lang="ru-RU" altLang="en-US" sz="4400" cap="none" dirty="0">
                <a:ea typeface="Helvetica Neue" panose="02000503000000020004" pitchFamily="2" charset="0"/>
                <a:cs typeface="Helvetica Neue" panose="02000503000000020004" pitchFamily="2" charset="0"/>
              </a:rPr>
              <a:t>Что еще?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3893A-D32A-432E-8CAF-1C8FC9F495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79701" y="3271520"/>
            <a:ext cx="8906398" cy="492443"/>
          </a:xfrm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defRPr/>
            </a:pPr>
            <a:r>
              <a:rPr lang="ru-RU" altLang="en-US" dirty="0">
                <a:latin typeface="Montserrat Black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Дисковая подсистема</a:t>
            </a:r>
          </a:p>
        </p:txBody>
      </p:sp>
      <p:sp>
        <p:nvSpPr>
          <p:cNvPr id="29700" name="Text Placeholder 4">
            <a:extLst>
              <a:ext uri="{FF2B5EF4-FFF2-40B4-BE49-F238E27FC236}">
                <a16:creationId xmlns:a16="http://schemas.microsoft.com/office/drawing/2014/main" id="{E4B1F8D4-1E5B-A84F-B7A1-72957B5D5EEE}"/>
              </a:ext>
            </a:extLst>
          </p:cNvPr>
          <p:cNvSpPr>
            <a:spLocks noGrp="1" noChangeArrowheads="1"/>
          </p:cNvSpPr>
          <p:nvPr>
            <p:ph type="body" sz="quarter" idx="20"/>
          </p:nvPr>
        </p:nvSpPr>
        <p:spPr bwMode="auto">
          <a:xfrm>
            <a:off x="1179509" y="3857686"/>
            <a:ext cx="8906585" cy="218216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ru-RU" dirty="0">
                <a:cs typeface="Roboto Mono" pitchFamily="2" charset="0"/>
              </a:rPr>
              <a:t>Files 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ru-RU" dirty="0">
                <a:cs typeface="Roboto Mono" pitchFamily="2" charset="0"/>
              </a:rPr>
              <a:t>NFS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ru-RU" dirty="0">
                <a:cs typeface="Roboto Mono" pitchFamily="2" charset="0"/>
              </a:rPr>
              <a:t>LVM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altLang="ru-RU" dirty="0">
                <a:cs typeface="Roboto Mono" pitchFamily="2" charset="0"/>
              </a:rPr>
              <a:t>ISCSI</a:t>
            </a:r>
          </a:p>
          <a:p>
            <a:pPr marL="342900" indent="-342900">
              <a:spcBef>
                <a:spcPct val="0"/>
              </a:spcBef>
              <a:buFontTx/>
              <a:buChar char="-"/>
            </a:pPr>
            <a:endParaRPr lang="ru-RU" altLang="ru-RU" dirty="0">
              <a:cs typeface="Roboto Mono" pitchFamily="2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3B9078B-C7F2-D441-B9E5-8E961EFDB11B}"/>
              </a:ext>
            </a:extLst>
          </p:cNvPr>
          <p:cNvSpPr txBox="1">
            <a:spLocks/>
          </p:cNvSpPr>
          <p:nvPr/>
        </p:nvSpPr>
        <p:spPr>
          <a:xfrm>
            <a:off x="1179508" y="6529185"/>
            <a:ext cx="8906585" cy="492443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600" baseline="0">
                <a:solidFill>
                  <a:schemeClr val="tx1"/>
                </a:solidFill>
                <a:latin typeface="Montserrat Black" panose="00000A00000000000000" pitchFamily="2" charset="-52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ct val="0"/>
              </a:spcBef>
              <a:spcAft>
                <a:spcPts val="0"/>
              </a:spcAft>
              <a:defRPr/>
            </a:pPr>
            <a:r>
              <a:rPr lang="ru-RU" altLang="en-US" dirty="0">
                <a:latin typeface="Montserrat Black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Сеть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EF13E64-E2F3-7240-B607-12711FEC6C33}"/>
              </a:ext>
            </a:extLst>
          </p:cNvPr>
          <p:cNvSpPr txBox="1">
            <a:spLocks/>
          </p:cNvSpPr>
          <p:nvPr/>
        </p:nvSpPr>
        <p:spPr>
          <a:xfrm>
            <a:off x="1179508" y="9294407"/>
            <a:ext cx="8906585" cy="492443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600" baseline="0">
                <a:solidFill>
                  <a:schemeClr val="tx1"/>
                </a:solidFill>
                <a:latin typeface="Montserrat Black" panose="00000A00000000000000" pitchFamily="2" charset="-52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ct val="0"/>
              </a:spcBef>
              <a:spcAft>
                <a:spcPts val="0"/>
              </a:spcAft>
              <a:defRPr/>
            </a:pPr>
            <a:r>
              <a:rPr lang="ru-RU" altLang="en-US" dirty="0">
                <a:latin typeface="Montserrat Black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Устройства ввода вывода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35C1151-0115-F847-B44D-8B550C8B73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508" y="7125460"/>
            <a:ext cx="8906585" cy="16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altLang="ru-RU" dirty="0">
                <a:cs typeface="Roboto Mono" pitchFamily="2" charset="0"/>
              </a:rPr>
              <a:t>NAT</a:t>
            </a:r>
          </a:p>
          <a:p>
            <a:pPr marL="342900" indent="-3429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altLang="ru-RU" dirty="0">
                <a:cs typeface="Roboto Mono" pitchFamily="2" charset="0"/>
              </a:rPr>
              <a:t>Host interface</a:t>
            </a:r>
          </a:p>
          <a:p>
            <a:pPr marL="342900" indent="-3429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altLang="ru-RU" dirty="0">
                <a:cs typeface="Roboto Mono" pitchFamily="2" charset="0"/>
              </a:rPr>
              <a:t>Network Bridge 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D85A96-A5CA-CD45-A783-9FE8A617B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508" y="9987385"/>
            <a:ext cx="8906585" cy="16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ru-RU" altLang="ru-RU" dirty="0">
                <a:cs typeface="Roboto Mono" pitchFamily="2" charset="0"/>
              </a:rPr>
              <a:t>Порты </a:t>
            </a:r>
            <a:r>
              <a:rPr lang="en-US" altLang="ru-RU" dirty="0">
                <a:cs typeface="Roboto Mono" pitchFamily="2" charset="0"/>
              </a:rPr>
              <a:t>USB, RS232</a:t>
            </a:r>
          </a:p>
          <a:p>
            <a:pPr marL="342900" indent="-3429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altLang="ru-RU" dirty="0" err="1">
                <a:cs typeface="Roboto Mono" pitchFamily="2" charset="0"/>
              </a:rPr>
              <a:t>cdrom</a:t>
            </a:r>
            <a:r>
              <a:rPr lang="en-US" altLang="ru-RU" dirty="0">
                <a:cs typeface="Roboto Mono" pitchFamily="2" charset="0"/>
              </a:rPr>
              <a:t>, floppy</a:t>
            </a:r>
          </a:p>
          <a:p>
            <a:pPr marL="342900" indent="-34290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altLang="ru-RU" dirty="0" err="1">
                <a:cs typeface="Roboto Mono" pitchFamily="2" charset="0"/>
              </a:rPr>
              <a:t>VideoCard</a:t>
            </a:r>
            <a:endParaRPr lang="en-US" altLang="ru-RU" dirty="0">
              <a:cs typeface="Roboto Mono" pitchFamily="2" charset="0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44CE2-E39D-4D67-BE14-236DB72E57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66102" y="1379952"/>
            <a:ext cx="15830550" cy="830263"/>
          </a:xfrm>
        </p:spPr>
        <p:txBody>
          <a:bodyPr vert="horz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ru-RU" altLang="en-US" cap="none" dirty="0">
                <a:ea typeface="Helvetica Neue" panose="02000503000000020004" pitchFamily="2" charset="0"/>
                <a:cs typeface="Helvetica Neue" panose="02000503000000020004" pitchFamily="2" charset="0"/>
              </a:rPr>
              <a:t>Аппаратная виртуализация.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96192C-3C9A-784D-82E4-88526E561AF1}"/>
              </a:ext>
            </a:extLst>
          </p:cNvPr>
          <p:cNvSpPr>
            <a:spLocks noGrp="1" noChangeArrowheads="1"/>
          </p:cNvSpPr>
          <p:nvPr>
            <p:ph type="body" sz="quarter" idx="17"/>
          </p:nvPr>
        </p:nvSpPr>
        <p:spPr bwMode="auto">
          <a:xfrm>
            <a:off x="1324238" y="2604686"/>
            <a:ext cx="18479740" cy="55399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sz="3600" dirty="0"/>
              <a:t>Kernel-based Virtual Machine</a:t>
            </a:r>
            <a:r>
              <a:rPr lang="ru-RU" sz="3600" dirty="0"/>
              <a:t> (</a:t>
            </a:r>
            <a:r>
              <a:rPr lang="en-US" sz="3600" dirty="0"/>
              <a:t>KVM</a:t>
            </a:r>
            <a:r>
              <a:rPr lang="ru-RU" sz="3600" dirty="0"/>
              <a:t>)</a:t>
            </a:r>
            <a:endParaRPr lang="en-US" sz="3600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99AE379-7CA0-114D-8C1A-423065DE6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4238" y="3769526"/>
            <a:ext cx="18479740" cy="4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dirty="0"/>
              <a:t>VT-x</a:t>
            </a:r>
            <a:r>
              <a:rPr lang="ru-RU" dirty="0"/>
              <a:t> - </a:t>
            </a:r>
            <a:r>
              <a:rPr lang="en-US" b="0" dirty="0"/>
              <a:t>Intel Virtualization Technology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4207F69-E8D2-EE4B-BD46-67E6A81B1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4238" y="4436388"/>
            <a:ext cx="18479740" cy="4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dirty="0"/>
              <a:t>VT-d</a:t>
            </a:r>
            <a:r>
              <a:rPr lang="ru-RU" dirty="0"/>
              <a:t> - </a:t>
            </a:r>
            <a:r>
              <a:rPr lang="en-US" b="0" dirty="0"/>
              <a:t>Virtualization technology for directed I/O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49A290E-56F5-A147-AF1E-A8F5E37A8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4238" y="5193739"/>
            <a:ext cx="18479740" cy="4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dirty="0"/>
              <a:t>AMD-V</a:t>
            </a:r>
            <a:r>
              <a:rPr lang="ru-RU" dirty="0"/>
              <a:t> - </a:t>
            </a:r>
            <a:r>
              <a:rPr lang="en-US" b="0" dirty="0"/>
              <a:t>AMD virtualization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527B86A-057A-A342-80E0-628C80255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4238" y="5951090"/>
            <a:ext cx="18479740" cy="4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dirty="0"/>
              <a:t>AMD IOMMU</a:t>
            </a:r>
            <a:r>
              <a:rPr lang="ru-RU" dirty="0"/>
              <a:t> - </a:t>
            </a:r>
            <a:r>
              <a:rPr lang="en-US" b="0" dirty="0"/>
              <a:t>input/output memory management unit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F4887-DB5B-CE42-B814-70AC0F34E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501" y="6443533"/>
            <a:ext cx="10947973" cy="687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3649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189F12-1803-4879-B540-D4CC4FC0D8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79513" y="1809140"/>
            <a:ext cx="21937662" cy="738664"/>
          </a:xfrm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en-US" sz="4800" dirty="0"/>
              <a:t>Kernel-based Virtual Machine</a:t>
            </a:r>
            <a:r>
              <a:rPr lang="ru-RU" sz="4800" dirty="0"/>
              <a:t> (</a:t>
            </a:r>
            <a:r>
              <a:rPr lang="en-US" sz="4800" dirty="0"/>
              <a:t>KVM</a:t>
            </a:r>
            <a:r>
              <a:rPr lang="ru-RU" sz="4800" dirty="0"/>
              <a:t>)</a:t>
            </a:r>
            <a:endParaRPr lang="en-US" sz="4800" dirty="0"/>
          </a:p>
        </p:txBody>
      </p:sp>
      <p:sp>
        <p:nvSpPr>
          <p:cNvPr id="48134" name="Text Placeholder 6">
            <a:extLst>
              <a:ext uri="{FF2B5EF4-FFF2-40B4-BE49-F238E27FC236}">
                <a16:creationId xmlns:a16="http://schemas.microsoft.com/office/drawing/2014/main" id="{CE46D6F5-E4BB-C045-9C11-841745C613C4}"/>
              </a:ext>
            </a:extLst>
          </p:cNvPr>
          <p:cNvSpPr>
            <a:spLocks noGrp="1" noChangeArrowheads="1"/>
          </p:cNvSpPr>
          <p:nvPr>
            <p:ph type="body" sz="quarter" idx="22"/>
          </p:nvPr>
        </p:nvSpPr>
        <p:spPr bwMode="auto">
          <a:xfrm>
            <a:off x="13114421" y="5374938"/>
            <a:ext cx="10002754" cy="40626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sz="3600" dirty="0"/>
              <a:t>HA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sz="3600" dirty="0"/>
              <a:t>FT</a:t>
            </a:r>
            <a:endParaRPr lang="ru-RU" sz="3600" dirty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sz="3600" dirty="0"/>
              <a:t>Live Migration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sz="3600" dirty="0"/>
              <a:t>User Management and Policy.</a:t>
            </a:r>
            <a:endParaRPr lang="ru-RU" sz="3600" dirty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en-US" sz="3600" dirty="0"/>
              <a:t>API</a:t>
            </a:r>
            <a:endParaRPr lang="en-US" altLang="ru-RU" sz="3600" dirty="0">
              <a:cs typeface="Roboto Mono" pitchFamily="2" charset="0"/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B7471257-F965-4641-9455-108A6DC32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513" y="3439315"/>
            <a:ext cx="10779877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/>
            <a:r>
              <a:rPr lang="en-US" sz="4800" dirty="0"/>
              <a:t>KVM-Features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C5BF41E-7514-2045-BF2C-64B99F1DE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342" y="4839162"/>
            <a:ext cx="10519048" cy="794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 kern="12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sz="3600" dirty="0"/>
              <a:t> </a:t>
            </a:r>
            <a:r>
              <a:rPr lang="en-US" sz="3200" dirty="0"/>
              <a:t>QMP</a:t>
            </a:r>
          </a:p>
          <a:p>
            <a:pPr marL="342900" indent="-342900" fontAlgn="auto"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sz="3200" dirty="0"/>
              <a:t> CPU </a:t>
            </a:r>
            <a:r>
              <a:rPr lang="en-US" sz="3200" dirty="0" err="1"/>
              <a:t>Hotplug</a:t>
            </a:r>
            <a:r>
              <a:rPr lang="en-US" sz="3200" dirty="0"/>
              <a:t> support</a:t>
            </a:r>
          </a:p>
          <a:p>
            <a:pPr marL="342900" indent="-342900" fontAlgn="auto"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sz="3200" dirty="0"/>
              <a:t> PCI </a:t>
            </a:r>
            <a:r>
              <a:rPr lang="en-US" sz="3200" dirty="0" err="1"/>
              <a:t>Hotplug</a:t>
            </a:r>
            <a:r>
              <a:rPr lang="en-US" sz="3200" dirty="0"/>
              <a:t> migration </a:t>
            </a:r>
          </a:p>
          <a:p>
            <a:pPr marL="342900" indent="-342900" fontAlgn="auto"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sz="3200" dirty="0"/>
              <a:t> Migrating virtual machines</a:t>
            </a:r>
          </a:p>
          <a:p>
            <a:pPr marL="342900" indent="-342900" fontAlgn="auto"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sz="3200" dirty="0"/>
              <a:t> Nested Guests - Running virtual machines within virtual machines</a:t>
            </a:r>
          </a:p>
          <a:p>
            <a:pPr marL="342900" indent="-342900" fontAlgn="auto"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sz="3200" dirty="0"/>
              <a:t> </a:t>
            </a:r>
            <a:r>
              <a:rPr lang="en-US" sz="3200" dirty="0" err="1"/>
              <a:t>Virtio</a:t>
            </a:r>
            <a:r>
              <a:rPr lang="en-US" sz="3200" dirty="0"/>
              <a:t> Devices</a:t>
            </a:r>
          </a:p>
          <a:p>
            <a:pPr marL="342900" indent="-342900" fontAlgn="auto"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sz="3200" dirty="0"/>
              <a:t> </a:t>
            </a:r>
            <a:r>
              <a:rPr lang="en-US" sz="3200" dirty="0" err="1"/>
              <a:t>pxe</a:t>
            </a:r>
            <a:r>
              <a:rPr lang="en-US" sz="3200" dirty="0"/>
              <a:t> boot</a:t>
            </a:r>
          </a:p>
          <a:p>
            <a:pPr marL="342900" indent="-342900" fontAlgn="auto"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sz="3200" dirty="0"/>
              <a:t> </a:t>
            </a:r>
            <a:r>
              <a:rPr lang="en-US" sz="3200" dirty="0" err="1"/>
              <a:t>iscsi</a:t>
            </a:r>
            <a:r>
              <a:rPr lang="en-US" sz="3200" dirty="0"/>
              <a:t> boot</a:t>
            </a:r>
          </a:p>
          <a:p>
            <a:pPr marL="342900" indent="-342900" fontAlgn="auto"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sz="3200" dirty="0"/>
              <a:t> Floppy</a:t>
            </a:r>
          </a:p>
          <a:p>
            <a:pPr marL="342900" indent="-342900" fontAlgn="auto"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sz="3200" dirty="0"/>
              <a:t> CDROM</a:t>
            </a:r>
          </a:p>
          <a:p>
            <a:pPr marL="342900" indent="-342900" fontAlgn="auto"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sz="3200" dirty="0"/>
              <a:t> USB</a:t>
            </a:r>
          </a:p>
          <a:p>
            <a:pPr marL="342900" indent="-342900" fontAlgn="auto"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sz="3200" dirty="0"/>
              <a:t> Sound</a:t>
            </a:r>
          </a:p>
          <a:p>
            <a:pPr marL="342900" indent="-342900" fontAlgn="auto"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sz="3200" dirty="0"/>
              <a:t> Balloon memory driver</a:t>
            </a:r>
          </a:p>
          <a:p>
            <a:pPr marL="342900" indent="-342900" fontAlgn="auto"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sz="3200" dirty="0"/>
              <a:t> VLAN</a:t>
            </a:r>
          </a:p>
          <a:p>
            <a:pPr marL="342900" indent="-342900" fontAlgn="auto">
              <a:spcBef>
                <a:spcPct val="0"/>
              </a:spcBef>
              <a:spcAft>
                <a:spcPts val="0"/>
              </a:spcAft>
              <a:buFontTx/>
              <a:buChar char="-"/>
            </a:pPr>
            <a:r>
              <a:rPr lang="en-US" sz="3200" dirty="0"/>
              <a:t> LVM</a:t>
            </a:r>
            <a:endParaRPr lang="ru-RU" sz="3200" dirty="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C2D6248B-7700-E644-9884-91CC12DEC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4421" y="3439315"/>
            <a:ext cx="9624846" cy="7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indent="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indent="4572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indent="6858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indent="9144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indent="9144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/>
            <a:r>
              <a:rPr lang="en-US" sz="4800" dirty="0"/>
              <a:t>Additional Features</a:t>
            </a:r>
          </a:p>
        </p:txBody>
      </p:sp>
    </p:spTree>
    <p:extLst>
      <p:ext uri="{BB962C8B-B14F-4D97-AF65-F5344CB8AC3E}">
        <p14:creationId xmlns:p14="http://schemas.microsoft.com/office/powerpoint/2010/main" val="83782617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35808</TotalTime>
  <Words>804</Words>
  <Application>Microsoft Macintosh PowerPoint</Application>
  <PresentationFormat>Custom</PresentationFormat>
  <Paragraphs>202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Montserrat</vt:lpstr>
      <vt:lpstr>Calibri Light</vt:lpstr>
      <vt:lpstr>Roboto Mono</vt:lpstr>
      <vt:lpstr>Montserrat Black</vt:lpstr>
      <vt:lpstr>Roboto Mono Light</vt:lpstr>
      <vt:lpstr>Calibri</vt:lpstr>
      <vt:lpstr>Arial</vt:lpstr>
      <vt:lpstr>Helvetica Neue Medium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SimpleSmart</dc:creator>
  <cp:lastModifiedBy>Microsoft Office User</cp:lastModifiedBy>
  <cp:revision>110</cp:revision>
  <dcterms:modified xsi:type="dcterms:W3CDTF">2019-11-12T13:24:27Z</dcterms:modified>
</cp:coreProperties>
</file>